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73" r:id="rId5"/>
    <p:sldId id="260" r:id="rId6"/>
    <p:sldId id="272" r:id="rId7"/>
    <p:sldId id="277" r:id="rId8"/>
    <p:sldId id="261" r:id="rId9"/>
    <p:sldId id="274" r:id="rId10"/>
    <p:sldId id="262" r:id="rId11"/>
    <p:sldId id="263" r:id="rId12"/>
    <p:sldId id="264" r:id="rId13"/>
    <p:sldId id="265" r:id="rId14"/>
    <p:sldId id="266" r:id="rId15"/>
    <p:sldId id="268" r:id="rId16"/>
    <p:sldId id="269" r:id="rId17"/>
    <p:sldId id="275" r:id="rId18"/>
    <p:sldId id="271" r:id="rId19"/>
    <p:sldId id="270" r:id="rId20"/>
    <p:sldId id="276"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147" autoAdjust="0"/>
  </p:normalViewPr>
  <p:slideViewPr>
    <p:cSldViewPr snapToGrid="0">
      <p:cViewPr varScale="1">
        <p:scale>
          <a:sx n="100" d="100"/>
          <a:sy n="100" d="100"/>
        </p:scale>
        <p:origin x="9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A0AAA-6390-4190-BF55-DDA1FED7E8BF}" type="datetimeFigureOut">
              <a:rPr lang="en-US" smtClean="0"/>
              <a:t>8/30/2016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E6444-D21F-4EF0-818F-EA13B3F6922D}" type="slidenum">
              <a:rPr lang="en-US" smtClean="0"/>
              <a:t>‹#›</a:t>
            </a:fld>
            <a:endParaRPr lang="en-US"/>
          </a:p>
        </p:txBody>
      </p:sp>
    </p:spTree>
    <p:extLst>
      <p:ext uri="{BB962C8B-B14F-4D97-AF65-F5344CB8AC3E}">
        <p14:creationId xmlns:p14="http://schemas.microsoft.com/office/powerpoint/2010/main" val="224131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name is ____ and I am a member of the Lower Rio Grande Valley Sierra Club group. Today, I am presenting about the Bahia Grande, the largest wetland restoration project in North America.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1</a:t>
            </a:fld>
            <a:endParaRPr lang="en-US"/>
          </a:p>
        </p:txBody>
      </p:sp>
    </p:spTree>
    <p:extLst>
      <p:ext uri="{BB962C8B-B14F-4D97-AF65-F5344CB8AC3E}">
        <p14:creationId xmlns:p14="http://schemas.microsoft.com/office/powerpoint/2010/main" val="409188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cut going into</a:t>
            </a:r>
            <a:r>
              <a:rPr lang="en-US" baseline="0" dirty="0" smtClean="0"/>
              <a:t> the Bahia, off of HWY 48.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20</a:t>
            </a:fld>
            <a:endParaRPr lang="en-US"/>
          </a:p>
        </p:txBody>
      </p:sp>
    </p:spTree>
    <p:extLst>
      <p:ext uri="{BB962C8B-B14F-4D97-AF65-F5344CB8AC3E}">
        <p14:creationId xmlns:p14="http://schemas.microsoft.com/office/powerpoint/2010/main" val="2930264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map of the Bahia Grande and the surrounding area pre 1936. As you can see, the southern tip of Texas, along the Gulf looked much different 80 years ago, with many more bays and wetlands. This is before the creation the Brownsville Ship channel.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2</a:t>
            </a:fld>
            <a:endParaRPr lang="en-US"/>
          </a:p>
        </p:txBody>
      </p:sp>
    </p:spTree>
    <p:extLst>
      <p:ext uri="{BB962C8B-B14F-4D97-AF65-F5344CB8AC3E}">
        <p14:creationId xmlns:p14="http://schemas.microsoft.com/office/powerpoint/2010/main" val="311553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the Bahia Grande, HWY 48, and the ship channel in this photo. Here, the Bahia is now dry.  The Bahia used to actually extend south of the where the Ship Channel is now.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3</a:t>
            </a:fld>
            <a:endParaRPr lang="en-US"/>
          </a:p>
        </p:txBody>
      </p:sp>
    </p:spTree>
    <p:extLst>
      <p:ext uri="{BB962C8B-B14F-4D97-AF65-F5344CB8AC3E}">
        <p14:creationId xmlns:p14="http://schemas.microsoft.com/office/powerpoint/2010/main" val="108965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mound you see in the distance is “bird island.” It was once a productive bird rookery, a place where gull-billed terns and black skimmers nested and raised their young.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4</a:t>
            </a:fld>
            <a:endParaRPr lang="en-US"/>
          </a:p>
        </p:txBody>
      </p:sp>
    </p:spTree>
    <p:extLst>
      <p:ext uri="{BB962C8B-B14F-4D97-AF65-F5344CB8AC3E}">
        <p14:creationId xmlns:p14="http://schemas.microsoft.com/office/powerpoint/2010/main" val="9089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photo of the dust in the Bahia Grande.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5</a:t>
            </a:fld>
            <a:endParaRPr lang="en-US"/>
          </a:p>
        </p:txBody>
      </p:sp>
    </p:spTree>
    <p:extLst>
      <p:ext uri="{BB962C8B-B14F-4D97-AF65-F5344CB8AC3E}">
        <p14:creationId xmlns:p14="http://schemas.microsoft.com/office/powerpoint/2010/main" val="167661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photo is from the local newspaper.</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6</a:t>
            </a:fld>
            <a:endParaRPr lang="en-US"/>
          </a:p>
        </p:txBody>
      </p:sp>
    </p:spTree>
    <p:extLst>
      <p:ext uri="{BB962C8B-B14F-4D97-AF65-F5344CB8AC3E}">
        <p14:creationId xmlns:p14="http://schemas.microsoft.com/office/powerpoint/2010/main" val="403152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have plans to restore the Bahia Grande. </a:t>
            </a:r>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7</a:t>
            </a:fld>
            <a:endParaRPr lang="en-US"/>
          </a:p>
        </p:txBody>
      </p:sp>
    </p:spTree>
    <p:extLst>
      <p:ext uri="{BB962C8B-B14F-4D97-AF65-F5344CB8AC3E}">
        <p14:creationId xmlns:p14="http://schemas.microsoft.com/office/powerpoint/2010/main" val="276297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17</a:t>
            </a:fld>
            <a:endParaRPr lang="en-US"/>
          </a:p>
        </p:txBody>
      </p:sp>
    </p:spTree>
    <p:extLst>
      <p:ext uri="{BB962C8B-B14F-4D97-AF65-F5344CB8AC3E}">
        <p14:creationId xmlns:p14="http://schemas.microsoft.com/office/powerpoint/2010/main" val="67366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9E6444-D21F-4EF0-818F-EA13B3F6922D}" type="slidenum">
              <a:rPr lang="en-US" smtClean="0"/>
              <a:t>18</a:t>
            </a:fld>
            <a:endParaRPr lang="en-US"/>
          </a:p>
        </p:txBody>
      </p:sp>
    </p:spTree>
    <p:extLst>
      <p:ext uri="{BB962C8B-B14F-4D97-AF65-F5344CB8AC3E}">
        <p14:creationId xmlns:p14="http://schemas.microsoft.com/office/powerpoint/2010/main" val="3939423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BFA5E1-9DAF-47F9-A7AD-AF1F805B58D5}"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127601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FA5E1-9DAF-47F9-A7AD-AF1F805B58D5}"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3407729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FA5E1-9DAF-47F9-A7AD-AF1F805B58D5}"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1160635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BFA5E1-9DAF-47F9-A7AD-AF1F805B58D5}"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142196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BFA5E1-9DAF-47F9-A7AD-AF1F805B58D5}" type="datetimeFigureOut">
              <a:rPr lang="en-US" smtClean="0"/>
              <a:t>8/30/2016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159452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BFA5E1-9DAF-47F9-A7AD-AF1F805B58D5}" type="datetimeFigureOut">
              <a:rPr lang="en-US" smtClean="0"/>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244338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BFA5E1-9DAF-47F9-A7AD-AF1F805B58D5}" type="datetimeFigureOut">
              <a:rPr lang="en-US" smtClean="0"/>
              <a:t>8/30/2016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364607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BFA5E1-9DAF-47F9-A7AD-AF1F805B58D5}" type="datetimeFigureOut">
              <a:rPr lang="en-US" smtClean="0"/>
              <a:t>8/30/2016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161348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FA5E1-9DAF-47F9-A7AD-AF1F805B58D5}" type="datetimeFigureOut">
              <a:rPr lang="en-US" smtClean="0"/>
              <a:t>8/30/2016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730481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FA5E1-9DAF-47F9-A7AD-AF1F805B58D5}" type="datetimeFigureOut">
              <a:rPr lang="en-US" smtClean="0"/>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266776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FA5E1-9DAF-47F9-A7AD-AF1F805B58D5}" type="datetimeFigureOut">
              <a:rPr lang="en-US" smtClean="0"/>
              <a:t>8/30/2016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7BA3-113A-4435-893F-0531CFD5B252}" type="slidenum">
              <a:rPr lang="en-US" smtClean="0"/>
              <a:t>‹#›</a:t>
            </a:fld>
            <a:endParaRPr lang="en-US"/>
          </a:p>
        </p:txBody>
      </p:sp>
    </p:spTree>
    <p:extLst>
      <p:ext uri="{BB962C8B-B14F-4D97-AF65-F5344CB8AC3E}">
        <p14:creationId xmlns:p14="http://schemas.microsoft.com/office/powerpoint/2010/main" val="354594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FA5E1-9DAF-47F9-A7AD-AF1F805B58D5}" type="datetimeFigureOut">
              <a:rPr lang="en-US" smtClean="0"/>
              <a:t>8/30/2016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A7BA3-113A-4435-893F-0531CFD5B252}" type="slidenum">
              <a:rPr lang="en-US" smtClean="0"/>
              <a:t>‹#›</a:t>
            </a:fld>
            <a:endParaRPr lang="en-US"/>
          </a:p>
        </p:txBody>
      </p:sp>
    </p:spTree>
    <p:extLst>
      <p:ext uri="{BB962C8B-B14F-4D97-AF65-F5344CB8AC3E}">
        <p14:creationId xmlns:p14="http://schemas.microsoft.com/office/powerpoint/2010/main" val="1393817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1907"/>
          <a:stretch/>
        </p:blipFill>
        <p:spPr>
          <a:xfrm>
            <a:off x="2718230" y="-26087"/>
            <a:ext cx="6755539" cy="5275640"/>
          </a:xfrm>
          <a:prstGeom prst="rect">
            <a:avLst/>
          </a:prstGeom>
        </p:spPr>
      </p:pic>
      <p:sp>
        <p:nvSpPr>
          <p:cNvPr id="2" name="Title 1"/>
          <p:cNvSpPr>
            <a:spLocks noGrp="1"/>
          </p:cNvSpPr>
          <p:nvPr>
            <p:ph type="ctrTitle"/>
          </p:nvPr>
        </p:nvSpPr>
        <p:spPr>
          <a:xfrm>
            <a:off x="2718230" y="0"/>
            <a:ext cx="6755539" cy="2387600"/>
          </a:xfrm>
        </p:spPr>
        <p:txBody>
          <a:bodyPr>
            <a:normAutofit/>
          </a:bodyPr>
          <a:lstStyle/>
          <a:p>
            <a:r>
              <a:rPr lang="en-US" sz="4800" dirty="0" smtClean="0">
                <a:solidFill>
                  <a:schemeClr val="bg1"/>
                </a:solidFill>
              </a:rPr>
              <a:t>Bahia Grande: </a:t>
            </a:r>
            <a:r>
              <a:rPr lang="en-US" sz="4800" dirty="0" smtClean="0">
                <a:solidFill>
                  <a:schemeClr val="bg1"/>
                </a:solidFill>
              </a:rPr>
              <a:t>Heart of the Corridor </a:t>
            </a:r>
            <a:endParaRPr lang="en-US" sz="4800" dirty="0">
              <a:solidFill>
                <a:schemeClr val="bg1"/>
              </a:solidFill>
            </a:endParaRPr>
          </a:p>
        </p:txBody>
      </p:sp>
      <p:sp>
        <p:nvSpPr>
          <p:cNvPr id="3" name="Subtitle 2"/>
          <p:cNvSpPr>
            <a:spLocks noGrp="1"/>
          </p:cNvSpPr>
          <p:nvPr>
            <p:ph type="subTitle" idx="1"/>
          </p:nvPr>
        </p:nvSpPr>
        <p:spPr>
          <a:xfrm>
            <a:off x="1720678" y="5275640"/>
            <a:ext cx="8691949" cy="1655762"/>
          </a:xfrm>
        </p:spPr>
        <p:txBody>
          <a:bodyPr>
            <a:normAutofit/>
          </a:bodyPr>
          <a:lstStyle/>
          <a:p>
            <a:r>
              <a:rPr lang="en-US" sz="3200" dirty="0" smtClean="0"/>
              <a:t>Lower Rio Grande Valley Sierra Club </a:t>
            </a:r>
            <a:endParaRPr lang="en-US" sz="3200" dirty="0"/>
          </a:p>
        </p:txBody>
      </p:sp>
      <p:sp>
        <p:nvSpPr>
          <p:cNvPr id="7" name="AutoShape 6" descr="Image result for sierra club logo"/>
          <p:cNvSpPr>
            <a:spLocks noChangeAspect="1" noChangeArrowheads="1"/>
          </p:cNvSpPr>
          <p:nvPr/>
        </p:nvSpPr>
        <p:spPr bwMode="auto">
          <a:xfrm>
            <a:off x="570342" y="-2952751"/>
            <a:ext cx="4295775" cy="5905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www.sierraclub.org/sites/www.sierraclub.org/files/style-guide/02_vertica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8054" y="3575174"/>
            <a:ext cx="1234862" cy="170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8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the time, the Bahia Grande was the largest wetland restoration in North America.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96506"/>
            <a:ext cx="4707764" cy="3138509"/>
          </a:xfrm>
        </p:spPr>
      </p:pic>
      <p:sp>
        <p:nvSpPr>
          <p:cNvPr id="5" name="TextBox 4"/>
          <p:cNvSpPr txBox="1"/>
          <p:nvPr/>
        </p:nvSpPr>
        <p:spPr>
          <a:xfrm>
            <a:off x="762785" y="5058031"/>
            <a:ext cx="3205749" cy="461665"/>
          </a:xfrm>
          <a:prstGeom prst="rect">
            <a:avLst/>
          </a:prstGeom>
          <a:noFill/>
        </p:spPr>
        <p:txBody>
          <a:bodyPr wrap="none" rtlCol="0">
            <a:spAutoFit/>
          </a:bodyPr>
          <a:lstStyle/>
          <a:p>
            <a:r>
              <a:rPr lang="en-US" sz="2400" dirty="0" smtClean="0"/>
              <a:t>Before 2005 Restoration</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111" y="1919522"/>
            <a:ext cx="4864689" cy="3138509"/>
          </a:xfrm>
          <a:prstGeom prst="rect">
            <a:avLst/>
          </a:prstGeom>
        </p:spPr>
      </p:pic>
      <p:sp>
        <p:nvSpPr>
          <p:cNvPr id="7" name="TextBox 6"/>
          <p:cNvSpPr txBox="1"/>
          <p:nvPr/>
        </p:nvSpPr>
        <p:spPr>
          <a:xfrm>
            <a:off x="6489111" y="5035015"/>
            <a:ext cx="3013646" cy="461665"/>
          </a:xfrm>
          <a:prstGeom prst="rect">
            <a:avLst/>
          </a:prstGeom>
          <a:noFill/>
        </p:spPr>
        <p:txBody>
          <a:bodyPr wrap="none" rtlCol="0">
            <a:spAutoFit/>
          </a:bodyPr>
          <a:lstStyle/>
          <a:p>
            <a:r>
              <a:rPr lang="en-US" sz="2400" dirty="0" smtClean="0"/>
              <a:t>After 2005 Restoration</a:t>
            </a:r>
            <a:endParaRPr lang="en-US" sz="2400" dirty="0"/>
          </a:p>
        </p:txBody>
      </p:sp>
    </p:spTree>
    <p:extLst>
      <p:ext uri="{BB962C8B-B14F-4D97-AF65-F5344CB8AC3E}">
        <p14:creationId xmlns:p14="http://schemas.microsoft.com/office/powerpoint/2010/main" val="183623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2636" y="1690688"/>
            <a:ext cx="7525487" cy="5016991"/>
          </a:xfrm>
          <a:prstGeom prst="rect">
            <a:avLst/>
          </a:prstGeom>
        </p:spPr>
      </p:pic>
      <p:sp>
        <p:nvSpPr>
          <p:cNvPr id="2" name="Title 1"/>
          <p:cNvSpPr>
            <a:spLocks noGrp="1"/>
          </p:cNvSpPr>
          <p:nvPr>
            <p:ph type="title"/>
          </p:nvPr>
        </p:nvSpPr>
        <p:spPr/>
        <p:txBody>
          <a:bodyPr/>
          <a:lstStyle/>
          <a:p>
            <a:r>
              <a:rPr lang="en-US" dirty="0" smtClean="0"/>
              <a:t>The Bahia Grande, Volunteer Revegetation </a:t>
            </a:r>
            <a:endParaRPr lang="en-US" dirty="0"/>
          </a:p>
        </p:txBody>
      </p:sp>
      <p:sp>
        <p:nvSpPr>
          <p:cNvPr id="5" name="TextBox 4"/>
          <p:cNvSpPr txBox="1"/>
          <p:nvPr/>
        </p:nvSpPr>
        <p:spPr>
          <a:xfrm>
            <a:off x="715278" y="1690688"/>
            <a:ext cx="3423089" cy="4154984"/>
          </a:xfrm>
          <a:prstGeom prst="rect">
            <a:avLst/>
          </a:prstGeom>
          <a:noFill/>
        </p:spPr>
        <p:txBody>
          <a:bodyPr wrap="square" rtlCol="0">
            <a:spAutoFit/>
          </a:bodyPr>
          <a:lstStyle/>
          <a:p>
            <a:r>
              <a:rPr lang="en-US" sz="2400" dirty="0" smtClean="0"/>
              <a:t>Local </a:t>
            </a:r>
            <a:r>
              <a:rPr lang="en-US" sz="2400" dirty="0"/>
              <a:t>high school and college students were part of the restoration effort. </a:t>
            </a:r>
            <a:endParaRPr lang="en-US" sz="2400" dirty="0" smtClean="0"/>
          </a:p>
          <a:p>
            <a:endParaRPr lang="en-US" sz="2400" dirty="0"/>
          </a:p>
          <a:p>
            <a:r>
              <a:rPr lang="en-US" sz="2400" dirty="0"/>
              <a:t>Hundreds of volunteers raised and planted wetland vegetation around the edge of the Bahia. </a:t>
            </a:r>
          </a:p>
          <a:p>
            <a:endParaRPr lang="en-US" sz="2400" dirty="0"/>
          </a:p>
        </p:txBody>
      </p:sp>
    </p:spTree>
    <p:extLst>
      <p:ext uri="{BB962C8B-B14F-4D97-AF65-F5344CB8AC3E}">
        <p14:creationId xmlns:p14="http://schemas.microsoft.com/office/powerpoint/2010/main" val="808899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planting </a:t>
            </a:r>
            <a:r>
              <a:rPr lang="en-US" dirty="0" smtClean="0"/>
              <a:t>black mangrove </a:t>
            </a:r>
            <a:r>
              <a:rPr lang="en-US" dirty="0" smtClean="0"/>
              <a:t>seedling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2016" y="1690688"/>
            <a:ext cx="5801784" cy="4351338"/>
          </a:xfrm>
        </p:spPr>
      </p:pic>
      <p:sp>
        <p:nvSpPr>
          <p:cNvPr id="5" name="TextBox 4"/>
          <p:cNvSpPr txBox="1"/>
          <p:nvPr/>
        </p:nvSpPr>
        <p:spPr>
          <a:xfrm>
            <a:off x="1243914" y="2183027"/>
            <a:ext cx="4283675" cy="1569660"/>
          </a:xfrm>
          <a:prstGeom prst="rect">
            <a:avLst/>
          </a:prstGeom>
          <a:noFill/>
        </p:spPr>
        <p:txBody>
          <a:bodyPr wrap="square" rtlCol="0">
            <a:spAutoFit/>
          </a:bodyPr>
          <a:lstStyle/>
          <a:p>
            <a:r>
              <a:rPr lang="en-US" sz="2400" dirty="0" smtClean="0"/>
              <a:t>Black mangrove is perhaps the most important wetland plant, as it provides nursery habitat for fish and shellfish. </a:t>
            </a:r>
            <a:endParaRPr lang="en-US" sz="2400" dirty="0"/>
          </a:p>
        </p:txBody>
      </p:sp>
    </p:spTree>
    <p:extLst>
      <p:ext uri="{BB962C8B-B14F-4D97-AF65-F5344CB8AC3E}">
        <p14:creationId xmlns:p14="http://schemas.microsoft.com/office/powerpoint/2010/main" val="327462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Restore </a:t>
            </a:r>
            <a:r>
              <a:rPr lang="en-US" dirty="0" smtClean="0"/>
              <a:t>a wetland and they will come.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92391" y="3738786"/>
            <a:ext cx="2023654" cy="8486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1465" y="2141837"/>
            <a:ext cx="5222335" cy="3916751"/>
          </a:xfrm>
          <a:prstGeom prst="rect">
            <a:avLst/>
          </a:prstGeom>
        </p:spPr>
      </p:pic>
      <p:sp>
        <p:nvSpPr>
          <p:cNvPr id="8" name="TextBox 7"/>
          <p:cNvSpPr txBox="1"/>
          <p:nvPr/>
        </p:nvSpPr>
        <p:spPr>
          <a:xfrm>
            <a:off x="838200" y="2141837"/>
            <a:ext cx="4563359" cy="3046988"/>
          </a:xfrm>
          <a:prstGeom prst="rect">
            <a:avLst/>
          </a:prstGeom>
          <a:noFill/>
        </p:spPr>
        <p:txBody>
          <a:bodyPr wrap="square" rtlCol="0">
            <a:spAutoFit/>
          </a:bodyPr>
          <a:lstStyle/>
          <a:p>
            <a:r>
              <a:rPr lang="en-US" sz="2400" dirty="0" smtClean="0"/>
              <a:t>Very quickly, birds and fish returned to the long-dead Bahia Grande</a:t>
            </a:r>
            <a:r>
              <a:rPr lang="en-US" sz="2400" dirty="0" smtClean="0"/>
              <a:t>. Gull-billed terns, black skimmers, and brown pelicans returned to nest. </a:t>
            </a:r>
            <a:endParaRPr lang="en-US" sz="2400" dirty="0" smtClean="0"/>
          </a:p>
          <a:p>
            <a:endParaRPr lang="en-US" sz="2400" dirty="0"/>
          </a:p>
          <a:p>
            <a:r>
              <a:rPr lang="en-US" sz="2400" dirty="0" smtClean="0"/>
              <a:t>But all was not perfect in this wetland paradise. </a:t>
            </a:r>
            <a:endParaRPr lang="en-US" sz="2400" dirty="0"/>
          </a:p>
        </p:txBody>
      </p:sp>
    </p:spTree>
    <p:extLst>
      <p:ext uri="{BB962C8B-B14F-4D97-AF65-F5344CB8AC3E}">
        <p14:creationId xmlns:p14="http://schemas.microsoft.com/office/powerpoint/2010/main" val="3223863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59314" cy="1325563"/>
          </a:xfrm>
        </p:spPr>
        <p:txBody>
          <a:bodyPr>
            <a:noAutofit/>
          </a:bodyPr>
          <a:lstStyle/>
          <a:p>
            <a:r>
              <a:rPr lang="en-US" sz="2800" dirty="0" smtClean="0"/>
              <a:t>A four year multidisciplinary study revealed that the water flow into the Bahia was </a:t>
            </a:r>
            <a:r>
              <a:rPr lang="en-US" sz="2800" dirty="0" smtClean="0"/>
              <a:t>insufficient, </a:t>
            </a:r>
            <a:r>
              <a:rPr lang="en-US" sz="2800" dirty="0" smtClean="0"/>
              <a:t>causing frequent excessive salinity due to evaporation and poor circulation.  </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8106" y="1690688"/>
            <a:ext cx="4333102" cy="4650712"/>
          </a:xfrm>
          <a:ln w="28575">
            <a:solidFill>
              <a:schemeClr val="tx1"/>
            </a:solidFill>
          </a:ln>
        </p:spPr>
      </p:pic>
      <p:sp>
        <p:nvSpPr>
          <p:cNvPr id="5" name="TextBox 4"/>
          <p:cNvSpPr txBox="1"/>
          <p:nvPr/>
        </p:nvSpPr>
        <p:spPr>
          <a:xfrm>
            <a:off x="1026735" y="2105481"/>
            <a:ext cx="4540795" cy="523220"/>
          </a:xfrm>
          <a:prstGeom prst="rect">
            <a:avLst/>
          </a:prstGeom>
          <a:noFill/>
        </p:spPr>
        <p:txBody>
          <a:bodyPr wrap="none" rtlCol="0">
            <a:spAutoFit/>
          </a:bodyPr>
          <a:lstStyle/>
          <a:p>
            <a:r>
              <a:rPr lang="en-US" sz="2800" dirty="0" smtClean="0"/>
              <a:t>A wider channel was needed. </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735" y="2769525"/>
            <a:ext cx="4762500" cy="3571875"/>
          </a:xfrm>
          <a:prstGeom prst="rect">
            <a:avLst/>
          </a:prstGeom>
        </p:spPr>
      </p:pic>
    </p:spTree>
    <p:extLst>
      <p:ext uri="{BB962C8B-B14F-4D97-AF65-F5344CB8AC3E}">
        <p14:creationId xmlns:p14="http://schemas.microsoft.com/office/powerpoint/2010/main" val="17551745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 Another South Bay, only </a:t>
            </a:r>
            <a:r>
              <a:rPr lang="en-US" dirty="0" smtClean="0"/>
              <a:t>twice as large.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4877" y="1027906"/>
            <a:ext cx="4298923" cy="5554210"/>
          </a:xfrm>
        </p:spPr>
      </p:pic>
      <p:sp>
        <p:nvSpPr>
          <p:cNvPr id="5" name="TextBox 4"/>
          <p:cNvSpPr txBox="1"/>
          <p:nvPr/>
        </p:nvSpPr>
        <p:spPr>
          <a:xfrm>
            <a:off x="1005016" y="2108886"/>
            <a:ext cx="5362833" cy="2677656"/>
          </a:xfrm>
          <a:prstGeom prst="rect">
            <a:avLst/>
          </a:prstGeom>
          <a:noFill/>
        </p:spPr>
        <p:txBody>
          <a:bodyPr wrap="square" rtlCol="0">
            <a:spAutoFit/>
          </a:bodyPr>
          <a:lstStyle/>
          <a:p>
            <a:r>
              <a:rPr lang="en-US" sz="2400" dirty="0" smtClean="0"/>
              <a:t>South Bay almost suffered the same fate as the Bahia Grande when the ship channel was dredged. </a:t>
            </a:r>
          </a:p>
          <a:p>
            <a:endParaRPr lang="en-US" sz="2400" dirty="0"/>
          </a:p>
          <a:p>
            <a:r>
              <a:rPr lang="en-US" sz="2400" dirty="0" smtClean="0"/>
              <a:t>But </a:t>
            </a:r>
            <a:r>
              <a:rPr lang="en-US" sz="2400" dirty="0" smtClean="0"/>
              <a:t>an opening was preserved, and today South Bay is one of the most productive bays on the Texas coast. </a:t>
            </a:r>
            <a:endParaRPr lang="en-US" sz="2400" dirty="0"/>
          </a:p>
        </p:txBody>
      </p:sp>
    </p:spTree>
    <p:extLst>
      <p:ext uri="{BB962C8B-B14F-4D97-AF65-F5344CB8AC3E}">
        <p14:creationId xmlns:p14="http://schemas.microsoft.com/office/powerpoint/2010/main" val="4125691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051" y="642551"/>
            <a:ext cx="5593341" cy="3808799"/>
          </a:xfrm>
          <a:prstGeom prst="rect">
            <a:avLst/>
          </a:prstGeom>
        </p:spPr>
      </p:pic>
      <p:sp>
        <p:nvSpPr>
          <p:cNvPr id="2" name="Title 1"/>
          <p:cNvSpPr>
            <a:spLocks noGrp="1"/>
          </p:cNvSpPr>
          <p:nvPr>
            <p:ph type="title"/>
          </p:nvPr>
        </p:nvSpPr>
        <p:spPr>
          <a:xfrm>
            <a:off x="1025082" y="1151966"/>
            <a:ext cx="4763530" cy="2789967"/>
          </a:xfrm>
        </p:spPr>
        <p:txBody>
          <a:bodyPr>
            <a:noAutofit/>
          </a:bodyPr>
          <a:lstStyle/>
          <a:p>
            <a:r>
              <a:rPr lang="en-US" sz="2800" dirty="0" smtClean="0"/>
              <a:t>In 1994, South </a:t>
            </a:r>
            <a:r>
              <a:rPr lang="en-US" sz="2800" dirty="0" smtClean="0"/>
              <a:t>Bay was named </a:t>
            </a:r>
            <a:r>
              <a:rPr lang="en-US" sz="2800" dirty="0" smtClean="0"/>
              <a:t>the first </a:t>
            </a:r>
            <a:r>
              <a:rPr lang="en-US" sz="2800" dirty="0" smtClean="0"/>
              <a:t>Texas’ </a:t>
            </a:r>
            <a:r>
              <a:rPr lang="en-US" sz="2800" dirty="0" smtClean="0"/>
              <a:t>Coastal </a:t>
            </a:r>
            <a:r>
              <a:rPr lang="en-US" sz="2800" dirty="0" smtClean="0"/>
              <a:t>Preserve. </a:t>
            </a:r>
            <a:r>
              <a:rPr lang="en-US" sz="2800" dirty="0" smtClean="0"/>
              <a:t>Due to its seagrasses, Eastern Oyster reefs, Black </a:t>
            </a:r>
            <a:r>
              <a:rPr lang="en-US" sz="2800" dirty="0"/>
              <a:t>M</a:t>
            </a:r>
            <a:r>
              <a:rPr lang="en-US" sz="2800" dirty="0" smtClean="0"/>
              <a:t>angroves, and clear shallow water, it is immensely productive.  </a:t>
            </a:r>
            <a:br>
              <a:rPr lang="en-US" sz="2800" dirty="0" smtClean="0"/>
            </a:br>
            <a:r>
              <a:rPr lang="en-US" sz="2800" dirty="0"/>
              <a:t/>
            </a:r>
            <a:br>
              <a:rPr lang="en-US" sz="2800" dirty="0"/>
            </a:br>
            <a:r>
              <a:rPr lang="en-US" sz="2800" b="1" dirty="0" smtClean="0"/>
              <a:t>Imagine another bay </a:t>
            </a:r>
            <a:r>
              <a:rPr lang="en-US" sz="2800" b="1" dirty="0" smtClean="0"/>
              <a:t>twice that </a:t>
            </a:r>
            <a:r>
              <a:rPr lang="en-US" sz="2800" b="1" dirty="0" smtClean="0"/>
              <a:t>size. </a:t>
            </a:r>
            <a:endParaRPr lang="en-US" sz="2800" b="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50713" y="4782036"/>
            <a:ext cx="4270131" cy="17907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143" y="4782035"/>
            <a:ext cx="2381250" cy="17907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6588" y="4782035"/>
            <a:ext cx="2428826" cy="1819275"/>
          </a:xfrm>
          <a:prstGeom prst="rect">
            <a:avLst/>
          </a:prstGeom>
        </p:spPr>
      </p:pic>
    </p:spTree>
    <p:extLst>
      <p:ext uri="{BB962C8B-B14F-4D97-AF65-F5344CB8AC3E}">
        <p14:creationId xmlns:p14="http://schemas.microsoft.com/office/powerpoint/2010/main" val="1931616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wetland restoration is done.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8920" y="1690688"/>
            <a:ext cx="6014880" cy="4511160"/>
          </a:xfrm>
        </p:spPr>
      </p:pic>
      <p:cxnSp>
        <p:nvCxnSpPr>
          <p:cNvPr id="6" name="Straight Arrow Connector 5"/>
          <p:cNvCxnSpPr/>
          <p:nvPr/>
        </p:nvCxnSpPr>
        <p:spPr>
          <a:xfrm>
            <a:off x="6353667" y="2629752"/>
            <a:ext cx="47134" cy="386499"/>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p:cNvCxnSpPr/>
          <p:nvPr/>
        </p:nvCxnSpPr>
        <p:spPr>
          <a:xfrm>
            <a:off x="10314496" y="2629751"/>
            <a:ext cx="47134" cy="386499"/>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5822727" y="2328421"/>
            <a:ext cx="1409938" cy="369332"/>
          </a:xfrm>
          <a:prstGeom prst="rect">
            <a:avLst/>
          </a:prstGeom>
          <a:noFill/>
        </p:spPr>
        <p:txBody>
          <a:bodyPr wrap="none" rtlCol="0">
            <a:spAutoFit/>
          </a:bodyPr>
          <a:lstStyle/>
          <a:p>
            <a:r>
              <a:rPr lang="en-US" dirty="0" smtClean="0"/>
              <a:t>Laguna </a:t>
            </a:r>
            <a:r>
              <a:rPr lang="en-US" dirty="0" err="1" smtClean="0"/>
              <a:t>Larga</a:t>
            </a:r>
            <a:endParaRPr lang="en-US" dirty="0"/>
          </a:p>
        </p:txBody>
      </p:sp>
      <p:sp>
        <p:nvSpPr>
          <p:cNvPr id="10" name="TextBox 9"/>
          <p:cNvSpPr txBox="1"/>
          <p:nvPr/>
        </p:nvSpPr>
        <p:spPr>
          <a:xfrm>
            <a:off x="9311115" y="2260419"/>
            <a:ext cx="2053896" cy="369332"/>
          </a:xfrm>
          <a:prstGeom prst="rect">
            <a:avLst/>
          </a:prstGeom>
          <a:noFill/>
        </p:spPr>
        <p:txBody>
          <a:bodyPr wrap="none" rtlCol="0">
            <a:spAutoFit/>
          </a:bodyPr>
          <a:lstStyle/>
          <a:p>
            <a:r>
              <a:rPr lang="en-US" dirty="0" smtClean="0"/>
              <a:t>Little Laguna Madre</a:t>
            </a:r>
            <a:endParaRPr lang="en-US" dirty="0"/>
          </a:p>
        </p:txBody>
      </p:sp>
      <p:sp>
        <p:nvSpPr>
          <p:cNvPr id="12" name="TextBox 11"/>
          <p:cNvSpPr txBox="1"/>
          <p:nvPr/>
        </p:nvSpPr>
        <p:spPr>
          <a:xfrm>
            <a:off x="794260" y="1728257"/>
            <a:ext cx="3893271" cy="1569660"/>
          </a:xfrm>
          <a:prstGeom prst="rect">
            <a:avLst/>
          </a:prstGeom>
          <a:noFill/>
        </p:spPr>
        <p:txBody>
          <a:bodyPr wrap="square" rtlCol="0">
            <a:spAutoFit/>
          </a:bodyPr>
          <a:lstStyle/>
          <a:p>
            <a:r>
              <a:rPr lang="en-US" sz="2400" dirty="0" smtClean="0"/>
              <a:t>In 2007, additional cuts are made to </a:t>
            </a:r>
            <a:r>
              <a:rPr lang="en-US" sz="2400" dirty="0" err="1" smtClean="0"/>
              <a:t>reflood</a:t>
            </a:r>
            <a:r>
              <a:rPr lang="en-US" sz="2400" dirty="0" smtClean="0"/>
              <a:t> Laguna </a:t>
            </a:r>
            <a:r>
              <a:rPr lang="en-US" sz="2400" dirty="0" err="1" smtClean="0"/>
              <a:t>Larga</a:t>
            </a:r>
            <a:r>
              <a:rPr lang="en-US" sz="2400" dirty="0" smtClean="0"/>
              <a:t> and Little Laguna Madre, together over 2400 acres.</a:t>
            </a:r>
            <a:endParaRPr lang="en-US" sz="2400" dirty="0"/>
          </a:p>
        </p:txBody>
      </p:sp>
    </p:spTree>
    <p:extLst>
      <p:ext uri="{BB962C8B-B14F-4D97-AF65-F5344CB8AC3E}">
        <p14:creationId xmlns:p14="http://schemas.microsoft.com/office/powerpoint/2010/main" val="800039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9325" y="1346955"/>
            <a:ext cx="9493089" cy="5362763"/>
          </a:xfrm>
        </p:spPr>
      </p:pic>
      <p:sp>
        <p:nvSpPr>
          <p:cNvPr id="2" name="Title 1"/>
          <p:cNvSpPr>
            <a:spLocks noGrp="1"/>
          </p:cNvSpPr>
          <p:nvPr>
            <p:ph type="title"/>
          </p:nvPr>
        </p:nvSpPr>
        <p:spPr/>
        <p:txBody>
          <a:bodyPr/>
          <a:lstStyle/>
          <a:p>
            <a:r>
              <a:rPr lang="en-US" dirty="0" smtClean="0"/>
              <a:t>Bahia Grande, Lomas and South Bay</a:t>
            </a:r>
            <a:endParaRPr lang="en-US" dirty="0"/>
          </a:p>
        </p:txBody>
      </p:sp>
      <p:cxnSp>
        <p:nvCxnSpPr>
          <p:cNvPr id="5" name="Straight Arrow Connector 4"/>
          <p:cNvCxnSpPr/>
          <p:nvPr/>
        </p:nvCxnSpPr>
        <p:spPr>
          <a:xfrm>
            <a:off x="3921550" y="4817097"/>
            <a:ext cx="754144" cy="641023"/>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7" name="Straight Arrow Connector 6"/>
          <p:cNvCxnSpPr/>
          <p:nvPr/>
        </p:nvCxnSpPr>
        <p:spPr>
          <a:xfrm>
            <a:off x="4062953" y="4590854"/>
            <a:ext cx="678729" cy="226243"/>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3011987" y="4389847"/>
            <a:ext cx="1005403" cy="461665"/>
          </a:xfrm>
          <a:prstGeom prst="rect">
            <a:avLst/>
          </a:prstGeom>
          <a:noFill/>
        </p:spPr>
        <p:txBody>
          <a:bodyPr wrap="none" rtlCol="0">
            <a:spAutoFit/>
          </a:bodyPr>
          <a:lstStyle/>
          <a:p>
            <a:r>
              <a:rPr lang="en-US" sz="2400" b="1" dirty="0" smtClean="0">
                <a:solidFill>
                  <a:schemeClr val="accent4">
                    <a:lumMod val="60000"/>
                    <a:lumOff val="40000"/>
                  </a:schemeClr>
                </a:solidFill>
              </a:rPr>
              <a:t>Lomas</a:t>
            </a:r>
            <a:endParaRPr lang="en-US" sz="2400" b="1" dirty="0">
              <a:solidFill>
                <a:schemeClr val="accent4">
                  <a:lumMod val="60000"/>
                  <a:lumOff val="40000"/>
                </a:schemeClr>
              </a:solidFill>
            </a:endParaRPr>
          </a:p>
        </p:txBody>
      </p:sp>
      <p:sp>
        <p:nvSpPr>
          <p:cNvPr id="10" name="TextBox 9"/>
          <p:cNvSpPr txBox="1"/>
          <p:nvPr/>
        </p:nvSpPr>
        <p:spPr>
          <a:xfrm>
            <a:off x="7151926" y="4188841"/>
            <a:ext cx="1467902" cy="461665"/>
          </a:xfrm>
          <a:prstGeom prst="rect">
            <a:avLst/>
          </a:prstGeom>
          <a:noFill/>
        </p:spPr>
        <p:txBody>
          <a:bodyPr wrap="none" rtlCol="0">
            <a:spAutoFit/>
          </a:bodyPr>
          <a:lstStyle/>
          <a:p>
            <a:r>
              <a:rPr lang="en-US" sz="2400" b="1" dirty="0" smtClean="0">
                <a:solidFill>
                  <a:schemeClr val="accent4">
                    <a:lumMod val="60000"/>
                    <a:lumOff val="40000"/>
                  </a:schemeClr>
                </a:solidFill>
              </a:rPr>
              <a:t>South Bay</a:t>
            </a:r>
            <a:endParaRPr lang="en-US" sz="2400" b="1" dirty="0">
              <a:solidFill>
                <a:schemeClr val="accent4">
                  <a:lumMod val="60000"/>
                  <a:lumOff val="40000"/>
                </a:schemeClr>
              </a:solidFill>
            </a:endParaRPr>
          </a:p>
        </p:txBody>
      </p:sp>
      <p:sp>
        <p:nvSpPr>
          <p:cNvPr id="11" name="TextBox 10"/>
          <p:cNvSpPr txBox="1"/>
          <p:nvPr/>
        </p:nvSpPr>
        <p:spPr>
          <a:xfrm>
            <a:off x="2155380" y="1395614"/>
            <a:ext cx="1907573" cy="461665"/>
          </a:xfrm>
          <a:prstGeom prst="rect">
            <a:avLst/>
          </a:prstGeom>
          <a:noFill/>
        </p:spPr>
        <p:txBody>
          <a:bodyPr wrap="none" rtlCol="0">
            <a:spAutoFit/>
          </a:bodyPr>
          <a:lstStyle/>
          <a:p>
            <a:r>
              <a:rPr lang="en-US" sz="2400" b="1" dirty="0" smtClean="0">
                <a:solidFill>
                  <a:schemeClr val="accent4">
                    <a:lumMod val="60000"/>
                    <a:lumOff val="40000"/>
                  </a:schemeClr>
                </a:solidFill>
              </a:rPr>
              <a:t>Bahia Grande</a:t>
            </a:r>
            <a:endParaRPr lang="en-US" sz="2400" b="1" dirty="0">
              <a:solidFill>
                <a:schemeClr val="accent4">
                  <a:lumMod val="60000"/>
                  <a:lumOff val="40000"/>
                </a:schemeClr>
              </a:solidFill>
            </a:endParaRPr>
          </a:p>
        </p:txBody>
      </p:sp>
      <p:cxnSp>
        <p:nvCxnSpPr>
          <p:cNvPr id="14" name="Straight Arrow Connector 13"/>
          <p:cNvCxnSpPr/>
          <p:nvPr/>
        </p:nvCxnSpPr>
        <p:spPr>
          <a:xfrm flipH="1" flipV="1">
            <a:off x="3514688" y="3692332"/>
            <a:ext cx="95779" cy="742709"/>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55187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990"/>
            <a:ext cx="10515600" cy="1325563"/>
          </a:xfrm>
        </p:spPr>
        <p:txBody>
          <a:bodyPr/>
          <a:lstStyle/>
          <a:p>
            <a:r>
              <a:rPr lang="en-US" dirty="0" smtClean="0"/>
              <a:t>What’s ahead?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273" y="1150211"/>
            <a:ext cx="9177031" cy="4135329"/>
          </a:xfrm>
        </p:spPr>
      </p:pic>
      <p:sp>
        <p:nvSpPr>
          <p:cNvPr id="3" name="TextBox 2"/>
          <p:cNvSpPr txBox="1"/>
          <p:nvPr/>
        </p:nvSpPr>
        <p:spPr>
          <a:xfrm>
            <a:off x="1157591" y="5285540"/>
            <a:ext cx="9656393" cy="1200329"/>
          </a:xfrm>
          <a:prstGeom prst="rect">
            <a:avLst/>
          </a:prstGeom>
          <a:noFill/>
        </p:spPr>
        <p:txBody>
          <a:bodyPr wrap="square" rtlCol="0">
            <a:spAutoFit/>
          </a:bodyPr>
          <a:lstStyle/>
          <a:p>
            <a:r>
              <a:rPr lang="en-US" sz="2400" dirty="0" smtClean="0"/>
              <a:t>Plans are underway to widen the cut to 200ft, channel freshwater runoff into the Bahia from the north and restore an additional wetland: the Paso </a:t>
            </a:r>
            <a:r>
              <a:rPr lang="en-US" sz="2400" dirty="0" err="1" smtClean="0"/>
              <a:t>Corvinas</a:t>
            </a:r>
            <a:r>
              <a:rPr lang="en-US" sz="2400" dirty="0" smtClean="0"/>
              <a:t>.  </a:t>
            </a:r>
            <a:endParaRPr lang="en-US" sz="2400" dirty="0"/>
          </a:p>
        </p:txBody>
      </p:sp>
    </p:spTree>
    <p:extLst>
      <p:ext uri="{BB962C8B-B14F-4D97-AF65-F5344CB8AC3E}">
        <p14:creationId xmlns:p14="http://schemas.microsoft.com/office/powerpoint/2010/main" val="774752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Bahia Grande and Surrounding Area, </a:t>
            </a:r>
            <a:r>
              <a:rPr lang="en-US" dirty="0" smtClean="0"/>
              <a:t>Pre 1936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91107" y="1408670"/>
            <a:ext cx="7023075" cy="5229612"/>
          </a:xfrm>
        </p:spPr>
      </p:pic>
      <p:sp>
        <p:nvSpPr>
          <p:cNvPr id="3" name="TextBox 2"/>
          <p:cNvSpPr txBox="1"/>
          <p:nvPr/>
        </p:nvSpPr>
        <p:spPr>
          <a:xfrm>
            <a:off x="577818" y="1690689"/>
            <a:ext cx="4013290" cy="2246769"/>
          </a:xfrm>
          <a:prstGeom prst="rect">
            <a:avLst/>
          </a:prstGeom>
          <a:noFill/>
        </p:spPr>
        <p:txBody>
          <a:bodyPr wrap="square" rtlCol="0">
            <a:spAutoFit/>
          </a:bodyPr>
          <a:lstStyle/>
          <a:p>
            <a:r>
              <a:rPr lang="en-US" sz="2800" dirty="0" smtClean="0"/>
              <a:t>The southern tip of Texas along the Gulf looked much different 80 years ago, with many more bays and wetlands. </a:t>
            </a:r>
            <a:endParaRPr lang="en-US" sz="2800" dirty="0"/>
          </a:p>
        </p:txBody>
      </p:sp>
    </p:spTree>
    <p:extLst>
      <p:ext uri="{BB962C8B-B14F-4D97-AF65-F5344CB8AC3E}">
        <p14:creationId xmlns:p14="http://schemas.microsoft.com/office/powerpoint/2010/main" val="1328587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a:t>
            </a:r>
            <a:r>
              <a:rPr lang="en-US" dirty="0"/>
              <a:t>U</a:t>
            </a:r>
            <a:r>
              <a:rPr lang="en-US" dirty="0" smtClean="0"/>
              <a:t>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56791" y="1797745"/>
            <a:ext cx="5801784" cy="4351338"/>
          </a:xfrm>
        </p:spPr>
      </p:pic>
      <p:sp>
        <p:nvSpPr>
          <p:cNvPr id="5" name="TextBox 4"/>
          <p:cNvSpPr txBox="1"/>
          <p:nvPr/>
        </p:nvSpPr>
        <p:spPr>
          <a:xfrm>
            <a:off x="838200" y="1797745"/>
            <a:ext cx="4438650" cy="2308324"/>
          </a:xfrm>
          <a:prstGeom prst="rect">
            <a:avLst/>
          </a:prstGeom>
          <a:noFill/>
        </p:spPr>
        <p:txBody>
          <a:bodyPr wrap="square" rtlCol="0">
            <a:spAutoFit/>
          </a:bodyPr>
          <a:lstStyle/>
          <a:p>
            <a:r>
              <a:rPr lang="en-US" sz="2400" dirty="0" smtClean="0"/>
              <a:t>Discussion and planning for public use is about to happen. Ideas include: fishing, hunting, kayaking, hike and bike trails, and even a visitor and education center near HWY 100. </a:t>
            </a:r>
            <a:endParaRPr lang="en-US" sz="2400" dirty="0"/>
          </a:p>
        </p:txBody>
      </p:sp>
    </p:spTree>
    <p:extLst>
      <p:ext uri="{BB962C8B-B14F-4D97-AF65-F5344CB8AC3E}">
        <p14:creationId xmlns:p14="http://schemas.microsoft.com/office/powerpoint/2010/main" val="2200792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Restoration is on-going. </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24425" y="2121817"/>
            <a:ext cx="6894823" cy="3599979"/>
          </a:xfrm>
        </p:spPr>
      </p:pic>
      <p:sp>
        <p:nvSpPr>
          <p:cNvPr id="7" name="TextBox 6"/>
          <p:cNvSpPr txBox="1"/>
          <p:nvPr/>
        </p:nvSpPr>
        <p:spPr>
          <a:xfrm>
            <a:off x="725864" y="1962305"/>
            <a:ext cx="4198561" cy="4154984"/>
          </a:xfrm>
          <a:prstGeom prst="rect">
            <a:avLst/>
          </a:prstGeom>
          <a:noFill/>
        </p:spPr>
        <p:txBody>
          <a:bodyPr wrap="square" rtlCol="0">
            <a:spAutoFit/>
          </a:bodyPr>
          <a:lstStyle/>
          <a:p>
            <a:r>
              <a:rPr lang="en-US" sz="2400" dirty="0" smtClean="0"/>
              <a:t>It won’t be easy. Threats are many. </a:t>
            </a:r>
          </a:p>
          <a:p>
            <a:r>
              <a:rPr lang="en-US" sz="2400" dirty="0" smtClean="0"/>
              <a:t>Including: increasing urban development, fragmentation and isolation of natural areas, decreased water quality, increased sediment loads and pollutants within marshes, bays, and estuaries. </a:t>
            </a:r>
            <a:r>
              <a:rPr lang="en-US" sz="2400" b="1" dirty="0" smtClean="0"/>
              <a:t>Multiple LNG export terminals could cause massive impacts.  </a:t>
            </a:r>
            <a:endParaRPr lang="en-US" sz="2400" b="1" dirty="0"/>
          </a:p>
        </p:txBody>
      </p:sp>
    </p:spTree>
    <p:extLst>
      <p:ext uri="{BB962C8B-B14F-4D97-AF65-F5344CB8AC3E}">
        <p14:creationId xmlns:p14="http://schemas.microsoft.com/office/powerpoint/2010/main" val="3097113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Construction of Brownsville Ship Channel and Hwy 48</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26201" y="2067698"/>
            <a:ext cx="4517544" cy="3682978"/>
          </a:xfrm>
        </p:spPr>
      </p:pic>
      <p:sp>
        <p:nvSpPr>
          <p:cNvPr id="5" name="TextBox 4"/>
          <p:cNvSpPr txBox="1"/>
          <p:nvPr/>
        </p:nvSpPr>
        <p:spPr>
          <a:xfrm>
            <a:off x="972066" y="2067698"/>
            <a:ext cx="4407243" cy="3231654"/>
          </a:xfrm>
          <a:prstGeom prst="rect">
            <a:avLst/>
          </a:prstGeom>
          <a:noFill/>
        </p:spPr>
        <p:txBody>
          <a:bodyPr wrap="square" rtlCol="0">
            <a:spAutoFit/>
          </a:bodyPr>
          <a:lstStyle/>
          <a:p>
            <a:r>
              <a:rPr lang="en-US" sz="2400" dirty="0" smtClean="0"/>
              <a:t>In 1936, the Brownsville Ship Channel was completed. The piled up dredging material cut off the Bahia Grande and other wetlands from the Gulf. The construction of HWY 48 in the 1950’s further blocked any flow. </a:t>
            </a:r>
            <a:endParaRPr lang="en-US" sz="2400" dirty="0" smtClean="0"/>
          </a:p>
          <a:p>
            <a:endParaRPr lang="en-US" dirty="0"/>
          </a:p>
          <a:p>
            <a:endParaRPr lang="en-US" dirty="0" smtClean="0"/>
          </a:p>
        </p:txBody>
      </p:sp>
    </p:spTree>
    <p:extLst>
      <p:ext uri="{BB962C8B-B14F-4D97-AF65-F5344CB8AC3E}">
        <p14:creationId xmlns:p14="http://schemas.microsoft.com/office/powerpoint/2010/main" val="3754423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Bahia and surrounding wetlands became a desert.</a:t>
            </a:r>
            <a:endParaRPr lang="en-US" dirty="0"/>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717" y="1414022"/>
            <a:ext cx="6601971" cy="4951478"/>
          </a:xfrm>
          <a:prstGeom prst="rect">
            <a:avLst/>
          </a:prstGeom>
        </p:spPr>
      </p:pic>
    </p:spTree>
    <p:extLst>
      <p:ext uri="{BB962C8B-B14F-4D97-AF65-F5344CB8AC3E}">
        <p14:creationId xmlns:p14="http://schemas.microsoft.com/office/powerpoint/2010/main" val="859504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smtClean="0"/>
              <a:t>Bahia </a:t>
            </a:r>
            <a:r>
              <a:rPr lang="en-US" dirty="0" smtClean="0"/>
              <a:t>Grande </a:t>
            </a:r>
            <a:r>
              <a:rPr lang="en-US" dirty="0" smtClean="0"/>
              <a:t>then became a </a:t>
            </a:r>
            <a:r>
              <a:rPr lang="en-US" dirty="0" smtClean="0"/>
              <a:t>dustbowl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8908" y="2325712"/>
            <a:ext cx="5364892" cy="3178515"/>
          </a:xfrm>
        </p:spPr>
      </p:pic>
      <p:sp>
        <p:nvSpPr>
          <p:cNvPr id="5" name="TextBox 4"/>
          <p:cNvSpPr txBox="1"/>
          <p:nvPr/>
        </p:nvSpPr>
        <p:spPr>
          <a:xfrm>
            <a:off x="1005016" y="2042984"/>
            <a:ext cx="4839603" cy="1569660"/>
          </a:xfrm>
          <a:prstGeom prst="rect">
            <a:avLst/>
          </a:prstGeom>
          <a:noFill/>
        </p:spPr>
        <p:txBody>
          <a:bodyPr wrap="square" rtlCol="0">
            <a:spAutoFit/>
          </a:bodyPr>
          <a:lstStyle/>
          <a:p>
            <a:r>
              <a:rPr lang="en-US" sz="2400" dirty="0" smtClean="0"/>
              <a:t>Without tidal flow, the </a:t>
            </a:r>
            <a:r>
              <a:rPr lang="en-US" sz="2400" dirty="0" smtClean="0"/>
              <a:t>Bahia Grande and shallow bays to the south </a:t>
            </a:r>
            <a:r>
              <a:rPr lang="en-US" sz="2400" dirty="0" smtClean="0"/>
              <a:t>dried </a:t>
            </a:r>
            <a:r>
              <a:rPr lang="en-US" sz="2400" dirty="0" smtClean="0"/>
              <a:t>up, </a:t>
            </a:r>
            <a:r>
              <a:rPr lang="en-US" sz="2400" dirty="0" smtClean="0"/>
              <a:t>and </a:t>
            </a:r>
            <a:r>
              <a:rPr lang="en-US" sz="2400" dirty="0" smtClean="0"/>
              <a:t>became </a:t>
            </a:r>
            <a:r>
              <a:rPr lang="en-US" sz="2400" dirty="0" smtClean="0"/>
              <a:t>the </a:t>
            </a:r>
            <a:r>
              <a:rPr lang="en-US" sz="2400" dirty="0" smtClean="0"/>
              <a:t>sources </a:t>
            </a:r>
            <a:r>
              <a:rPr lang="en-US" sz="2400" dirty="0" smtClean="0"/>
              <a:t>of </a:t>
            </a:r>
            <a:r>
              <a:rPr lang="en-US" sz="2400" dirty="0" smtClean="0"/>
              <a:t>blowing salty </a:t>
            </a:r>
            <a:r>
              <a:rPr lang="en-US" sz="2400" dirty="0" smtClean="0"/>
              <a:t>clay dust</a:t>
            </a:r>
            <a:r>
              <a:rPr lang="en-US" sz="2400" dirty="0" smtClean="0"/>
              <a:t>.</a:t>
            </a:r>
            <a:endParaRPr lang="en-US" sz="2400" dirty="0" smtClean="0"/>
          </a:p>
        </p:txBody>
      </p:sp>
    </p:spTree>
    <p:extLst>
      <p:ext uri="{BB962C8B-B14F-4D97-AF65-F5344CB8AC3E}">
        <p14:creationId xmlns:p14="http://schemas.microsoft.com/office/powerpoint/2010/main" val="37812224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Dust Bowl </a:t>
            </a:r>
            <a:r>
              <a:rPr lang="en-US" dirty="0"/>
              <a:t>E</a:t>
            </a:r>
            <a:r>
              <a:rPr lang="en-US" dirty="0" smtClean="0"/>
              <a:t>ra </a:t>
            </a:r>
            <a:endParaRPr lang="en-US" dirty="0"/>
          </a:p>
        </p:txBody>
      </p:sp>
      <p:sp>
        <p:nvSpPr>
          <p:cNvPr id="4" name="Rectangle 3"/>
          <p:cNvSpPr/>
          <p:nvPr/>
        </p:nvSpPr>
        <p:spPr>
          <a:xfrm>
            <a:off x="735291" y="2051988"/>
            <a:ext cx="3921550" cy="3046988"/>
          </a:xfrm>
          <a:prstGeom prst="rect">
            <a:avLst/>
          </a:prstGeom>
        </p:spPr>
        <p:txBody>
          <a:bodyPr wrap="square">
            <a:spAutoFit/>
          </a:bodyPr>
          <a:lstStyle/>
          <a:p>
            <a:r>
              <a:rPr lang="en-US" sz="2400" dirty="0"/>
              <a:t>For 70 years, blowing dust plagued Laguna Vista and Port Isabel. </a:t>
            </a:r>
            <a:endParaRPr lang="en-US" sz="2400" dirty="0" smtClean="0"/>
          </a:p>
          <a:p>
            <a:endParaRPr lang="en-US" sz="2400" dirty="0"/>
          </a:p>
          <a:p>
            <a:r>
              <a:rPr lang="en-US" sz="2400" dirty="0"/>
              <a:t>The dust affected schools, people’s health, highways, and even electrical boxes. </a:t>
            </a:r>
          </a:p>
          <a:p>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095" y="1454944"/>
            <a:ext cx="6672083" cy="5135888"/>
          </a:xfrm>
          <a:prstGeom prst="rect">
            <a:avLst/>
          </a:prstGeom>
        </p:spPr>
      </p:pic>
    </p:spTree>
    <p:extLst>
      <p:ext uri="{BB962C8B-B14F-4D97-AF65-F5344CB8AC3E}">
        <p14:creationId xmlns:p14="http://schemas.microsoft.com/office/powerpoint/2010/main" val="2857298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 1999, the Dept. of Interior purchased the Bahia Grande and surrounding area, 21,000 acres and all.</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80639" y="1690688"/>
            <a:ext cx="6630721" cy="4982406"/>
          </a:xfrm>
        </p:spPr>
      </p:pic>
    </p:spTree>
    <p:extLst>
      <p:ext uri="{BB962C8B-B14F-4D97-AF65-F5344CB8AC3E}">
        <p14:creationId xmlns:p14="http://schemas.microsoft.com/office/powerpoint/2010/main" val="3447045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3846" y="1711290"/>
            <a:ext cx="6201573" cy="4134382"/>
          </a:xfrm>
          <a:prstGeom prst="rect">
            <a:avLst/>
          </a:prstGeom>
        </p:spPr>
      </p:pic>
      <p:sp>
        <p:nvSpPr>
          <p:cNvPr id="2" name="Title 1"/>
          <p:cNvSpPr>
            <a:spLocks noGrp="1"/>
          </p:cNvSpPr>
          <p:nvPr>
            <p:ph type="title"/>
          </p:nvPr>
        </p:nvSpPr>
        <p:spPr/>
        <p:txBody>
          <a:bodyPr/>
          <a:lstStyle/>
          <a:p>
            <a:r>
              <a:rPr lang="en-US" dirty="0" smtClean="0"/>
              <a:t>Bahia Grande Restoration, </a:t>
            </a:r>
            <a:r>
              <a:rPr lang="en-US" dirty="0" smtClean="0"/>
              <a:t>2000- 2005</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5133" y="5124820"/>
            <a:ext cx="2184401" cy="1441704"/>
          </a:xfrm>
        </p:spPr>
      </p:pic>
      <p:sp>
        <p:nvSpPr>
          <p:cNvPr id="5" name="TextBox 4"/>
          <p:cNvSpPr txBox="1"/>
          <p:nvPr/>
        </p:nvSpPr>
        <p:spPr>
          <a:xfrm>
            <a:off x="838199" y="1391252"/>
            <a:ext cx="4725647" cy="2677656"/>
          </a:xfrm>
          <a:prstGeom prst="rect">
            <a:avLst/>
          </a:prstGeom>
          <a:noFill/>
        </p:spPr>
        <p:txBody>
          <a:bodyPr wrap="square" rtlCol="0">
            <a:spAutoFit/>
          </a:bodyPr>
          <a:lstStyle/>
          <a:p>
            <a:r>
              <a:rPr lang="en-US" sz="2400" dirty="0" smtClean="0"/>
              <a:t>65 local, state, and federal agencies, corporations, foundations, schools, conservation groups, and commercial and recreational fishing organizations worked together to restore the once productive bay. </a:t>
            </a:r>
          </a:p>
          <a:p>
            <a:endParaRPr lang="en-US" sz="2400" dirty="0" smtClean="0"/>
          </a:p>
        </p:txBody>
      </p:sp>
    </p:spTree>
    <p:extLst>
      <p:ext uri="{BB962C8B-B14F-4D97-AF65-F5344CB8AC3E}">
        <p14:creationId xmlns:p14="http://schemas.microsoft.com/office/powerpoint/2010/main" val="1638949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“cut” becomes a reality.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4155" y="4176287"/>
            <a:ext cx="2540000" cy="16891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158" y="2293512"/>
            <a:ext cx="4762500" cy="3571875"/>
          </a:xfrm>
          <a:prstGeom prst="rect">
            <a:avLst/>
          </a:prstGeom>
        </p:spPr>
      </p:pic>
      <p:sp>
        <p:nvSpPr>
          <p:cNvPr id="6" name="Rectangle 5"/>
          <p:cNvSpPr/>
          <p:nvPr/>
        </p:nvSpPr>
        <p:spPr>
          <a:xfrm>
            <a:off x="838200" y="2293512"/>
            <a:ext cx="5308076" cy="1200329"/>
          </a:xfrm>
          <a:prstGeom prst="rect">
            <a:avLst/>
          </a:prstGeom>
        </p:spPr>
        <p:txBody>
          <a:bodyPr wrap="square">
            <a:spAutoFit/>
          </a:bodyPr>
          <a:lstStyle/>
          <a:p>
            <a:r>
              <a:rPr lang="en-US" sz="2400" dirty="0"/>
              <a:t>In 2005, a 60 foot wide channel was cut from the ship channel to the Bahia Grande and </a:t>
            </a:r>
            <a:r>
              <a:rPr lang="en-US" sz="2400" dirty="0" err="1"/>
              <a:t>reflooding</a:t>
            </a:r>
            <a:r>
              <a:rPr lang="en-US" sz="2400" dirty="0"/>
              <a:t> began</a:t>
            </a:r>
          </a:p>
        </p:txBody>
      </p:sp>
    </p:spTree>
    <p:extLst>
      <p:ext uri="{BB962C8B-B14F-4D97-AF65-F5344CB8AC3E}">
        <p14:creationId xmlns:p14="http://schemas.microsoft.com/office/powerpoint/2010/main" val="3351715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887</Words>
  <Application>Microsoft Office PowerPoint</Application>
  <PresentationFormat>Widescreen</PresentationFormat>
  <Paragraphs>71</Paragraphs>
  <Slides>21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Bahia Grande: Heart of the Corridor </vt:lpstr>
      <vt:lpstr>Bahia Grande and Surrounding Area, Pre 1936 </vt:lpstr>
      <vt:lpstr>After Construction of Brownsville Ship Channel and Hwy 48</vt:lpstr>
      <vt:lpstr>The Bahia and surrounding wetlands became a desert.</vt:lpstr>
      <vt:lpstr>The Bahia Grande then became a dustbowl</vt:lpstr>
      <vt:lpstr>The Dust Bowl Era </vt:lpstr>
      <vt:lpstr>In 1999, the Dept. of Interior purchased the Bahia Grande and surrounding area, 21,000 acres and all.</vt:lpstr>
      <vt:lpstr>Bahia Grande Restoration, 2000- 2005</vt:lpstr>
      <vt:lpstr>The “cut” becomes a reality. </vt:lpstr>
      <vt:lpstr>At the time, the Bahia Grande was the largest wetland restoration in North America. </vt:lpstr>
      <vt:lpstr>The Bahia Grande, Volunteer Revegetation </vt:lpstr>
      <vt:lpstr>Student planting black mangrove seedling</vt:lpstr>
      <vt:lpstr>Restore a wetland and they will come. </vt:lpstr>
      <vt:lpstr>A four year multidisciplinary study revealed that the water flow into the Bahia was insufficient, causing frequent excessive salinity due to evaporation and poor circulation.  </vt:lpstr>
      <vt:lpstr>The goal? Another South Bay, only twice as large.</vt:lpstr>
      <vt:lpstr>In 1994, South Bay was named the first Texas’ Coastal Preserve. Due to its seagrasses, Eastern Oyster reefs, Black Mangroves, and clear shallow water, it is immensely productive.    Imagine another bay twice that size. </vt:lpstr>
      <vt:lpstr>Further wetland restoration is done. </vt:lpstr>
      <vt:lpstr>Bahia Grande, Lomas and South Bay</vt:lpstr>
      <vt:lpstr>What’s ahead? </vt:lpstr>
      <vt:lpstr>Public Use</vt:lpstr>
      <vt:lpstr>Restoration is on-going.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Bahia Grande: Yesterday, Today, and Tomorrow</dc:title>
  <dc:creator>Chapman</dc:creator>
  <cp:lastModifiedBy>Chapman</cp:lastModifiedBy>
  <cp:revision>18</cp:revision>
  <dcterms:created xsi:type="dcterms:W3CDTF">2016-08-24T21:43:10Z</dcterms:created>
  <dcterms:modified xsi:type="dcterms:W3CDTF">2016-08-30T17:13:16Z</dcterms:modified>
</cp:coreProperties>
</file>