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92" r:id="rId1"/>
  </p:sldMasterIdLst>
  <p:notesMasterIdLst>
    <p:notesMasterId r:id="rId42"/>
  </p:notesMasterIdLst>
  <p:sldIdLst>
    <p:sldId id="256" r:id="rId2"/>
    <p:sldId id="274" r:id="rId3"/>
    <p:sldId id="296" r:id="rId4"/>
    <p:sldId id="297" r:id="rId5"/>
    <p:sldId id="298" r:id="rId6"/>
    <p:sldId id="277" r:id="rId7"/>
    <p:sldId id="305" r:id="rId8"/>
    <p:sldId id="273" r:id="rId9"/>
    <p:sldId id="276" r:id="rId10"/>
    <p:sldId id="275" r:id="rId11"/>
    <p:sldId id="278" r:id="rId12"/>
    <p:sldId id="300" r:id="rId13"/>
    <p:sldId id="279" r:id="rId14"/>
    <p:sldId id="295" r:id="rId15"/>
    <p:sldId id="299" r:id="rId16"/>
    <p:sldId id="306" r:id="rId17"/>
    <p:sldId id="260" r:id="rId18"/>
    <p:sldId id="303" r:id="rId19"/>
    <p:sldId id="301" r:id="rId20"/>
    <p:sldId id="302" r:id="rId21"/>
    <p:sldId id="262" r:id="rId22"/>
    <p:sldId id="280" r:id="rId23"/>
    <p:sldId id="259" r:id="rId24"/>
    <p:sldId id="263" r:id="rId25"/>
    <p:sldId id="283" r:id="rId26"/>
    <p:sldId id="281" r:id="rId27"/>
    <p:sldId id="282" r:id="rId28"/>
    <p:sldId id="304" r:id="rId29"/>
    <p:sldId id="284" r:id="rId30"/>
    <p:sldId id="291" r:id="rId31"/>
    <p:sldId id="292" r:id="rId32"/>
    <p:sldId id="287" r:id="rId33"/>
    <p:sldId id="290" r:id="rId34"/>
    <p:sldId id="285" r:id="rId35"/>
    <p:sldId id="286" r:id="rId36"/>
    <p:sldId id="294" r:id="rId37"/>
    <p:sldId id="289" r:id="rId38"/>
    <p:sldId id="293" r:id="rId39"/>
    <p:sldId id="288" r:id="rId40"/>
    <p:sldId id="307" r:id="rId41"/>
  </p:sldIdLst>
  <p:sldSz cx="10080625" cy="7559675"/>
  <p:notesSz cx="7772400" cy="10058400"/>
  <p:defaultTextStyle>
    <a:defPPr>
      <a:defRPr lang="en-GB"/>
    </a:defPPr>
    <a:lvl1pPr algn="l" defTabSz="45677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1pPr>
    <a:lvl2pPr marL="742257" indent="-285484" algn="l" defTabSz="45677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2pPr>
    <a:lvl3pPr marL="1141932" indent="-228388" algn="l" defTabSz="45677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3pPr>
    <a:lvl4pPr marL="1598708" indent="-228388" algn="l" defTabSz="45677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4pPr>
    <a:lvl5pPr marL="2055481" indent="-228388" algn="l" defTabSz="45677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5pPr>
    <a:lvl6pPr marL="2283867" algn="l" defTabSz="456773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6pPr>
    <a:lvl7pPr marL="2740642" algn="l" defTabSz="456773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7pPr>
    <a:lvl8pPr marL="3197415" algn="l" defTabSz="456773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8pPr>
    <a:lvl9pPr marL="3654190" algn="l" defTabSz="456773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rick Anderso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78229" autoAdjust="0"/>
  </p:normalViewPr>
  <p:slideViewPr>
    <p:cSldViewPr>
      <p:cViewPr varScale="1">
        <p:scale>
          <a:sx n="91" d="100"/>
          <a:sy n="91" d="100"/>
        </p:scale>
        <p:origin x="2512" y="20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fld id="{3F5E2A31-EA6E-2444-8A9D-1A321AF039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52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677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257" indent="-285484" algn="l" defTabSz="45677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1932" indent="-228388" algn="l" defTabSz="45677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8708" indent="-228388" algn="l" defTabSz="45677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5481" indent="-228388" algn="l" defTabSz="45677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3867" algn="l" defTabSz="4567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42" algn="l" defTabSz="4567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415" algn="l" defTabSz="4567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90" algn="l" defTabSz="4567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sl.org/research/energy/state-gas-pipelines-pipeline-accidents.aspx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hip.phmsa.dot.gov/analyticsSOAP/saw.dll?Portalpages" TargetMode="External"/><Relationship Id="rId4" Type="http://schemas.openxmlformats.org/officeDocument/2006/relationships/hyperlink" Target="http://fracdallas.org/docs/pipelines.htm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7F0051-AE07-0541-970E-DB49F318D13D}" type="slidenum">
              <a:rPr lang="en-US"/>
              <a:pPr/>
              <a:t>1</a:t>
            </a:fld>
            <a:endParaRPr lang="en-US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04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09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http://facts-natural-gas-</a:t>
            </a:r>
            <a:r>
              <a:rPr lang="en-US" dirty="0" err="1"/>
              <a:t>content.blogspot.com</a:t>
            </a:r>
            <a:r>
              <a:rPr lang="en-US" dirty="0"/>
              <a:t>/2014/07/compressor-</a:t>
            </a:r>
            <a:r>
              <a:rPr lang="en-US" dirty="0" err="1"/>
              <a:t>stations.html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0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7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F5749A-1D1C-3447-8E73-C48D004E8264}" type="slidenum">
              <a:rPr lang="en-US"/>
              <a:pPr/>
              <a:t>17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D3C09A-0496-3049-8511-B9918485822E}" type="slidenum">
              <a:rPr lang="en-US"/>
              <a:pPr/>
              <a:t>21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FD0FDE-68A2-CD4D-9093-669A3150C167}" type="slidenum">
              <a:rPr lang="en-US"/>
              <a:pPr/>
              <a:t>23</a:t>
            </a:fld>
            <a:endParaRPr lang="en-US"/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AFD6DF-30EB-6742-AA8D-DB85F4411414}" type="slidenum">
              <a:rPr lang="en-US"/>
              <a:pPr/>
              <a:t>24</a:t>
            </a:fld>
            <a:endParaRPr lang="en-US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saftey</a:t>
            </a:r>
            <a:r>
              <a:rPr lang="en-US" dirty="0"/>
              <a:t>,</a:t>
            </a:r>
          </a:p>
          <a:p>
            <a:r>
              <a:rPr lang="en-US" dirty="0"/>
              <a:t>Risk </a:t>
            </a:r>
          </a:p>
          <a:p>
            <a:r>
              <a:rPr lang="en-US" dirty="0"/>
              <a:t>Accidents</a:t>
            </a:r>
            <a:r>
              <a:rPr lang="en-US" baseline="0" dirty="0"/>
              <a:t> in </a:t>
            </a:r>
            <a:r>
              <a:rPr lang="en-US" baseline="0" dirty="0" err="1"/>
              <a:t>texas</a:t>
            </a:r>
            <a:endParaRPr lang="en-US" baseline="0" dirty="0"/>
          </a:p>
          <a:p>
            <a:r>
              <a:rPr lang="en-US" baseline="0" dirty="0"/>
              <a:t>Recent accident nation wide</a:t>
            </a:r>
          </a:p>
          <a:p>
            <a:r>
              <a:rPr lang="en-US" baseline="0" dirty="0"/>
              <a:t>What does a natural gas pipeline look like</a:t>
            </a:r>
          </a:p>
          <a:p>
            <a:r>
              <a:rPr lang="en-US" baseline="0" dirty="0"/>
              <a:t>Who pays for response?</a:t>
            </a:r>
          </a:p>
          <a:p>
            <a:r>
              <a:rPr lang="en-US" baseline="0" dirty="0"/>
              <a:t>What are the hazard zones?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3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>
                <a:hlinkClick r:id="rId3"/>
              </a:rPr>
              <a:t>http://www.ncsl.org/research/energy/state-gas-pipelines-pipeline-accidents.aspx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http://fracdallas.org/docs/pipelines.html</a:t>
            </a:r>
            <a:endParaRPr lang="en-US" dirty="0"/>
          </a:p>
          <a:p>
            <a:endParaRPr lang="en-US" dirty="0">
              <a:hlinkClick r:id="rId5"/>
            </a:endParaRPr>
          </a:p>
          <a:p>
            <a:r>
              <a:rPr lang="en-US" dirty="0">
                <a:hlinkClick r:id="rId5"/>
              </a:rPr>
              <a:t>https://hip.phmsa.dot.gov/analyticsSOAP/saw.dll?Portalpages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9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Miles</a:t>
            </a:r>
            <a:r>
              <a:rPr lang="en-US" baseline="0" dirty="0"/>
              <a:t> of pipelines are based on numbers from 2007/2008 data as currently posted on the U.S. Energy Information Administration website as of 5/10/2017.</a:t>
            </a:r>
          </a:p>
          <a:p>
            <a:endParaRPr lang="en-US" baseline="0" dirty="0"/>
          </a:p>
          <a:p>
            <a:r>
              <a:rPr lang="en-US" baseline="0" dirty="0"/>
              <a:t>Picture from U.S. Energy Information Agency natural gas website:</a:t>
            </a:r>
          </a:p>
          <a:p>
            <a:r>
              <a:rPr lang="en-US" dirty="0"/>
              <a:t>https://</a:t>
            </a:r>
            <a:r>
              <a:rPr lang="en-US" dirty="0" err="1"/>
              <a:t>www.eia.gov</a:t>
            </a:r>
            <a:r>
              <a:rPr lang="en-US" dirty="0"/>
              <a:t>/pub/</a:t>
            </a:r>
            <a:r>
              <a:rPr lang="en-US" dirty="0" err="1"/>
              <a:t>oil_gas</a:t>
            </a:r>
            <a:r>
              <a:rPr lang="en-US" dirty="0"/>
              <a:t>/</a:t>
            </a:r>
            <a:r>
              <a:rPr lang="en-US" dirty="0" err="1"/>
              <a:t>natural_gas</a:t>
            </a:r>
            <a:r>
              <a:rPr lang="en-US" dirty="0"/>
              <a:t>/</a:t>
            </a:r>
            <a:r>
              <a:rPr lang="en-US" dirty="0" err="1"/>
              <a:t>analysis_publications</a:t>
            </a:r>
            <a:r>
              <a:rPr lang="en-US" dirty="0"/>
              <a:t>/</a:t>
            </a:r>
            <a:r>
              <a:rPr lang="en-US" dirty="0" err="1"/>
              <a:t>ngpipeline</a:t>
            </a:r>
            <a:r>
              <a:rPr lang="en-US" dirty="0"/>
              <a:t>/</a:t>
            </a:r>
            <a:r>
              <a:rPr lang="en-US" dirty="0" err="1"/>
              <a:t>intrastate.html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74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Texas</a:t>
            </a:r>
            <a:r>
              <a:rPr lang="en-US" baseline="0" dirty="0"/>
              <a:t> Pipeline Incidents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93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home.eng.iastate.edu</a:t>
            </a:r>
            <a:r>
              <a:rPr lang="en-US" dirty="0"/>
              <a:t>/~</a:t>
            </a:r>
            <a:r>
              <a:rPr lang="en-US" dirty="0" err="1"/>
              <a:t>jdm</a:t>
            </a:r>
            <a:r>
              <a:rPr lang="en-US" dirty="0"/>
              <a:t>/</a:t>
            </a:r>
            <a:r>
              <a:rPr lang="en-US" dirty="0" err="1"/>
              <a:t>katrina</a:t>
            </a:r>
            <a:r>
              <a:rPr lang="en-US" dirty="0"/>
              <a:t>/Data/Natural%20Gas/NG%20Transportation/Analysis%20of%20Gas%20Pipeline%20Failure.pdf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aucsc.com</a:t>
            </a:r>
            <a:r>
              <a:rPr lang="en-US" dirty="0"/>
              <a:t>/_aucsc%20speaker%20files/Coatings%20Period%2011%20AUCSC%202012%20Jeff%20Didas.pdf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sites.google.com</a:t>
            </a:r>
            <a:r>
              <a:rPr lang="en-US" dirty="0"/>
              <a:t>/site/</a:t>
            </a:r>
            <a:r>
              <a:rPr lang="en-US" dirty="0" err="1"/>
              <a:t>metropolitanforensics</a:t>
            </a:r>
            <a:r>
              <a:rPr lang="en-US" dirty="0"/>
              <a:t>/root-causes-and-contributing-factors-of-gas-and-liquid-pipeline-failures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23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www.dailymail.co.uk</a:t>
            </a:r>
            <a:r>
              <a:rPr lang="en-US" dirty="0"/>
              <a:t>/news/article-1284880/Texas-gas-pipeline-explosion-kills-worker-injures-</a:t>
            </a:r>
            <a:r>
              <a:rPr lang="en-US" dirty="0" err="1"/>
              <a:t>seven.html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36” pipeline, Enterprise Products</a:t>
            </a:r>
            <a:r>
              <a:rPr lang="en-US" baseline="0" dirty="0"/>
              <a:t> Partners  LP</a:t>
            </a:r>
          </a:p>
          <a:p>
            <a:endParaRPr lang="en-US" baseline="0" dirty="0"/>
          </a:p>
          <a:p>
            <a:r>
              <a:rPr lang="en-US" baseline="0" dirty="0"/>
              <a:t>Ruptured by utility workers = doesn’t have to be a failure of a pipeline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13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Pipeline</a:t>
            </a:r>
            <a:r>
              <a:rPr lang="en-US" baseline="0" dirty="0"/>
              <a:t> owned by Energy Transfer Partners</a:t>
            </a:r>
          </a:p>
          <a:p>
            <a:endParaRPr lang="en-US" baseline="0" dirty="0"/>
          </a:p>
          <a:p>
            <a:r>
              <a:rPr lang="en-US" dirty="0"/>
              <a:t>http://</a:t>
            </a:r>
            <a:r>
              <a:rPr lang="en-US" dirty="0" err="1"/>
              <a:t>www.foxnews.com</a:t>
            </a:r>
            <a:r>
              <a:rPr lang="en-US" dirty="0"/>
              <a:t>/us/2015/06/15/texas-pipeline-rupture-causes-fire-and-evacuations-but-no-injuries.html</a:t>
            </a:r>
          </a:p>
          <a:p>
            <a:endParaRPr lang="en-US" dirty="0"/>
          </a:p>
          <a:p>
            <a:r>
              <a:rPr lang="en-US" dirty="0"/>
              <a:t>Picture from</a:t>
            </a:r>
            <a:r>
              <a:rPr lang="en-US" baseline="0" dirty="0"/>
              <a:t> a twitter post. Used by media.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95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www.cbsnews.com</a:t>
            </a:r>
            <a:r>
              <a:rPr lang="en-US" dirty="0"/>
              <a:t>/news/</a:t>
            </a:r>
            <a:r>
              <a:rPr lang="en-US" dirty="0" err="1"/>
              <a:t>texas</a:t>
            </a:r>
            <a:r>
              <a:rPr lang="en-US" dirty="0"/>
              <a:t>-pipeline-facility-fire-massive-flames/</a:t>
            </a:r>
          </a:p>
          <a:p>
            <a:endParaRPr lang="en-US" dirty="0"/>
          </a:p>
          <a:p>
            <a:r>
              <a:rPr lang="en-US" dirty="0"/>
              <a:t>Picture:</a:t>
            </a:r>
            <a:r>
              <a:rPr lang="en-US" baseline="0" dirty="0"/>
              <a:t> http://</a:t>
            </a:r>
            <a:r>
              <a:rPr lang="en-US" baseline="0" dirty="0" err="1"/>
              <a:t>www.msn.com</a:t>
            </a:r>
            <a:r>
              <a:rPr lang="en-US" baseline="0" dirty="0"/>
              <a:t>/en-us/news/us/natural-gas-pipeline-explodes-in-south-</a:t>
            </a:r>
            <a:r>
              <a:rPr lang="en-US" baseline="0" dirty="0" err="1"/>
              <a:t>texas</a:t>
            </a:r>
            <a:r>
              <a:rPr lang="en-US" baseline="0" dirty="0"/>
              <a:t>-no-injuries/</a:t>
            </a:r>
            <a:r>
              <a:rPr lang="en-US" baseline="0" dirty="0" err="1"/>
              <a:t>ar-AAfvOPr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1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dirty="0"/>
              <a:t>30” pipeline owned by Spe</a:t>
            </a:r>
            <a:r>
              <a:rPr lang="en-US" baseline="0" dirty="0"/>
              <a:t>ctra (a Texas company)</a:t>
            </a:r>
            <a:endParaRPr lang="en-US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www.post-gazette.com</a:t>
            </a:r>
            <a:r>
              <a:rPr lang="en-US" dirty="0"/>
              <a:t>/local/</a:t>
            </a:r>
            <a:r>
              <a:rPr lang="en-US" dirty="0" err="1"/>
              <a:t>westmoreland</a:t>
            </a:r>
            <a:r>
              <a:rPr lang="en-US" dirty="0"/>
              <a:t>/2016/04/29/Emergency-crews-respond-to-gas-well-explosion-in-Westmoreland-County-pennsylvania/stories/201604290161</a:t>
            </a:r>
          </a:p>
          <a:p>
            <a:endParaRPr lang="en-US" dirty="0"/>
          </a:p>
          <a:p>
            <a:r>
              <a:rPr lang="en-US" dirty="0"/>
              <a:t>Video: http://</a:t>
            </a:r>
            <a:r>
              <a:rPr lang="en-US" dirty="0" err="1"/>
              <a:t>www.post-gazette.com</a:t>
            </a:r>
            <a:r>
              <a:rPr lang="en-US" dirty="0"/>
              <a:t>/local/</a:t>
            </a:r>
            <a:r>
              <a:rPr lang="en-US" dirty="0" err="1"/>
              <a:t>westmoreland</a:t>
            </a:r>
            <a:r>
              <a:rPr lang="en-US" dirty="0"/>
              <a:t>/2016/04/29/Emergency-crews-respond-to-gas-well-explosion-in-Westmoreland-County-pennsylvania/stories/201604290161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0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8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www.nofrackingway.us</a:t>
            </a:r>
            <a:r>
              <a:rPr lang="en-US" dirty="0"/>
              <a:t>/2016/04/30/massive-deadly-gas-pipeline-explosion/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5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www.kwtx.com</a:t>
            </a:r>
            <a:r>
              <a:rPr lang="en-US" dirty="0"/>
              <a:t>/content/news/Gas-line-explosion-in--364751581.html</a:t>
            </a:r>
          </a:p>
          <a:p>
            <a:endParaRPr lang="en-US" dirty="0"/>
          </a:p>
          <a:p>
            <a:r>
              <a:rPr lang="en-US" dirty="0"/>
              <a:t>30” pipeline – operated</a:t>
            </a:r>
            <a:r>
              <a:rPr lang="en-US" baseline="0" dirty="0"/>
              <a:t> by </a:t>
            </a:r>
            <a:r>
              <a:rPr lang="en-US" baseline="0" dirty="0" err="1"/>
              <a:t>Atmos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53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http://www.kgun9.com/news/local-news/gas-pipeline-explosion-hits-</a:t>
            </a:r>
            <a:r>
              <a:rPr lang="en-US" dirty="0" err="1"/>
              <a:t>texas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68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Hazards of</a:t>
            </a:r>
            <a:r>
              <a:rPr lang="en-US" baseline="0" dirty="0"/>
              <a:t> methane: http://</a:t>
            </a:r>
            <a:r>
              <a:rPr lang="en-US" baseline="0" dirty="0" err="1"/>
              <a:t>www.pbs.org</a:t>
            </a:r>
            <a:r>
              <a:rPr lang="en-US" baseline="0" dirty="0"/>
              <a:t>/</a:t>
            </a:r>
            <a:r>
              <a:rPr lang="en-US" baseline="0" dirty="0" err="1"/>
              <a:t>newshour</a:t>
            </a:r>
            <a:r>
              <a:rPr lang="en-US" baseline="0" dirty="0"/>
              <a:t>/updates/california-natural-gas-leak-just-one-of-thousands-across-country/</a:t>
            </a:r>
          </a:p>
          <a:p>
            <a:endParaRPr lang="en-US" baseline="0" dirty="0"/>
          </a:p>
          <a:p>
            <a:r>
              <a:rPr lang="en-US" baseline="0" dirty="0"/>
              <a:t>See http://</a:t>
            </a:r>
            <a:r>
              <a:rPr lang="en-US" baseline="0" dirty="0" err="1"/>
              <a:t>naturalgas.org</a:t>
            </a:r>
            <a:r>
              <a:rPr lang="en-US" baseline="0" dirty="0"/>
              <a:t>/</a:t>
            </a:r>
            <a:r>
              <a:rPr lang="en-US" baseline="0" dirty="0" err="1"/>
              <a:t>naturalgas</a:t>
            </a:r>
            <a:r>
              <a:rPr lang="en-US" baseline="0" dirty="0"/>
              <a:t>/processing-</a:t>
            </a:r>
            <a:r>
              <a:rPr lang="en-US" baseline="0" dirty="0" err="1"/>
              <a:t>ng</a:t>
            </a:r>
            <a:r>
              <a:rPr lang="en-US" baseline="0" dirty="0"/>
              <a:t>/ for info on processing of natural gas (4 stages/steps)</a:t>
            </a:r>
          </a:p>
          <a:p>
            <a:endParaRPr lang="en-US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baseline="0" dirty="0"/>
              <a:t>Pipeline quality gas is defined as natural gas (1) within +/- 5% of the heating value of pure methane or 1,010 Btu per cubic foot under standard atmospheric conditions, and (2) free of water an toxic or corrosive contaminants. (https://</a:t>
            </a:r>
            <a:r>
              <a:rPr lang="en-US" baseline="0" dirty="0" err="1"/>
              <a:t>www.croftsystems.net</a:t>
            </a:r>
            <a:r>
              <a:rPr lang="en-US" baseline="0" dirty="0"/>
              <a:t>/oil-gas-blog/what-are-pipeline-specifications-and-why-are-they-important)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21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Kendor</a:t>
            </a:r>
            <a:r>
              <a:rPr lang="en-US" dirty="0"/>
              <a:t> Morgan</a:t>
            </a:r>
            <a:r>
              <a:rPr lang="en-US" baseline="0" dirty="0"/>
              <a:t> pipeline</a:t>
            </a:r>
          </a:p>
          <a:p>
            <a:endParaRPr lang="en-US" baseline="0" dirty="0"/>
          </a:p>
          <a:p>
            <a:r>
              <a:rPr lang="en-US" dirty="0"/>
              <a:t>http://</a:t>
            </a:r>
            <a:r>
              <a:rPr lang="en-US" dirty="0" err="1"/>
              <a:t>www.khou.com</a:t>
            </a:r>
            <a:r>
              <a:rPr lang="en-US" dirty="0"/>
              <a:t>/news/local/</a:t>
            </a:r>
            <a:r>
              <a:rPr lang="en-US" dirty="0" err="1"/>
              <a:t>texas</a:t>
            </a:r>
            <a:r>
              <a:rPr lang="en-US" dirty="0"/>
              <a:t>/pipeline-explosion-shakes-homes-near-</a:t>
            </a:r>
            <a:r>
              <a:rPr lang="en-US" dirty="0" err="1"/>
              <a:t>refugio</a:t>
            </a:r>
            <a:r>
              <a:rPr lang="en-US" dirty="0"/>
              <a:t>/408507389</a:t>
            </a:r>
          </a:p>
          <a:p>
            <a:endParaRPr lang="en-US" dirty="0"/>
          </a:p>
          <a:p>
            <a:r>
              <a:rPr lang="en-US" dirty="0"/>
              <a:t>Picture: http://</a:t>
            </a:r>
            <a:r>
              <a:rPr lang="en-US" dirty="0" err="1"/>
              <a:t>www.kvue.com</a:t>
            </a:r>
            <a:r>
              <a:rPr lang="en-US" dirty="0"/>
              <a:t>/news/local/pipeline-explosion-shakes-homes-near-</a:t>
            </a:r>
            <a:r>
              <a:rPr lang="en-US" dirty="0" err="1"/>
              <a:t>refugio</a:t>
            </a:r>
            <a:r>
              <a:rPr lang="en-US" dirty="0"/>
              <a:t>/408524501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1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this</a:t>
            </a:r>
            <a:r>
              <a:rPr lang="en-US" baseline="0" dirty="0"/>
              <a:t> in the public’s interest? It’s a stock claim by the companies and part of the wording of the Natural Gas Act?</a:t>
            </a:r>
          </a:p>
          <a:p>
            <a:endParaRPr lang="en-US" baseline="0" dirty="0"/>
          </a:p>
          <a:p>
            <a:r>
              <a:rPr lang="en-US" baseline="0" dirty="0"/>
              <a:t>In company filings, companies get to define public interest, &amp; public often does not have the opportunity to define their interest.</a:t>
            </a:r>
          </a:p>
          <a:p>
            <a:endParaRPr lang="en-US" baseline="0" dirty="0"/>
          </a:p>
          <a:p>
            <a:r>
              <a:rPr lang="en-US" baseline="0" dirty="0"/>
              <a:t>Does it help the US become energy independent?</a:t>
            </a:r>
          </a:p>
          <a:p>
            <a:endParaRPr lang="en-US" baseline="0" dirty="0"/>
          </a:p>
          <a:p>
            <a:r>
              <a:rPr lang="en-US" baseline="0" dirty="0"/>
              <a:t>As noted on </a:t>
            </a:r>
            <a:r>
              <a:rPr lang="en-US" baseline="0" dirty="0" err="1"/>
              <a:t>texaspipelines.com</a:t>
            </a:r>
            <a:r>
              <a:rPr lang="en-US" baseline="0" dirty="0"/>
              <a:t>, the goal of pipeline infrastructure is to lessen dependence on foreign sources of energy (http://</a:t>
            </a:r>
            <a:r>
              <a:rPr lang="en-US" baseline="0" dirty="0" err="1"/>
              <a:t>www.texaspipelines.com</a:t>
            </a:r>
            <a:r>
              <a:rPr lang="en-US" baseline="0" dirty="0"/>
              <a:t>/pipelines/pipelines-101/). So why export?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92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43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RRC GIS Map website:</a:t>
            </a:r>
          </a:p>
          <a:p>
            <a:r>
              <a:rPr lang="en-US" dirty="0"/>
              <a:t>http://</a:t>
            </a:r>
            <a:r>
              <a:rPr lang="en-US" dirty="0" err="1"/>
              <a:t>www.rrc.state.tx.us</a:t>
            </a:r>
            <a:r>
              <a:rPr lang="en-US" dirty="0"/>
              <a:t>/about-us/resource-center/research/</a:t>
            </a:r>
            <a:r>
              <a:rPr lang="en-US" dirty="0" err="1"/>
              <a:t>gis</a:t>
            </a:r>
            <a:r>
              <a:rPr lang="en-US" dirty="0"/>
              <a:t>-viewers/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0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red circle indicates</a:t>
            </a:r>
            <a:r>
              <a:rPr lang="en-US" baseline="0" dirty="0"/>
              <a:t> a different route than provided to FERC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2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Diameter seems to be 48” and changes to 42” once it</a:t>
            </a:r>
            <a:r>
              <a:rPr lang="en-US" baseline="0" dirty="0"/>
              <a:t> hits Cameron County. </a:t>
            </a:r>
          </a:p>
          <a:p>
            <a:endParaRPr lang="en-US" dirty="0"/>
          </a:p>
          <a:p>
            <a:r>
              <a:rPr lang="en-US" dirty="0"/>
              <a:t>What is right of way width? Construction</a:t>
            </a:r>
            <a:r>
              <a:rPr lang="en-US" baseline="0" dirty="0"/>
              <a:t> will be 100’-125’. Permanent ROW is 50’</a:t>
            </a:r>
          </a:p>
          <a:p>
            <a:endParaRPr lang="en-US" baseline="0" dirty="0"/>
          </a:p>
          <a:p>
            <a:r>
              <a:rPr lang="en-US" baseline="0" dirty="0"/>
              <a:t>Pipeline buried with 3’ minimum.</a:t>
            </a:r>
            <a:endParaRPr lang="en-US" dirty="0"/>
          </a:p>
          <a:p>
            <a:endParaRPr lang="en-US" dirty="0"/>
          </a:p>
          <a:p>
            <a:r>
              <a:rPr lang="en-US" dirty="0"/>
              <a:t>Valley Crossing</a:t>
            </a:r>
            <a:r>
              <a:rPr lang="en-US" baseline="0" dirty="0"/>
              <a:t> </a:t>
            </a:r>
            <a:r>
              <a:rPr lang="en-US" dirty="0"/>
              <a:t>Construction</a:t>
            </a:r>
            <a:r>
              <a:rPr lang="en-US" baseline="0" dirty="0"/>
              <a:t> Dates: were expected to start April 1</a:t>
            </a:r>
            <a:r>
              <a:rPr lang="en-US" baseline="30000" dirty="0"/>
              <a:t>st</a:t>
            </a:r>
            <a:r>
              <a:rPr lang="en-US" baseline="0" dirty="0"/>
              <a:t>, 2017 according to FERC filing on 2/17/2017 and finish Summer 2018.</a:t>
            </a:r>
          </a:p>
          <a:p>
            <a:endParaRPr lang="en-US" baseline="0" dirty="0"/>
          </a:p>
          <a:p>
            <a:r>
              <a:rPr lang="en-US" baseline="0" dirty="0"/>
              <a:t>Border Crossing construction to being August 1</a:t>
            </a:r>
            <a:r>
              <a:rPr lang="en-US" baseline="30000" dirty="0"/>
              <a:t>st</a:t>
            </a:r>
            <a:r>
              <a:rPr lang="en-US" baseline="0" dirty="0"/>
              <a:t>, 2017 according to Original FERC Project Description filed 11/21/2016</a:t>
            </a:r>
          </a:p>
          <a:p>
            <a:endParaRPr lang="en-US" baseline="0" dirty="0"/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FERC filing 2.17.</a:t>
            </a:r>
            <a:r>
              <a:rPr lang="en-US" sz="1200" kern="1200" baseline="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 2017: 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Valley Crossing currently plans to interconnect with six gathering and intrastate pipeline systems at the Nueces Header near Agua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Dulce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. Descriptions of the four gathering and intrastate pipeline systems identified in the Application are as follows: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1)Houston Pipe Line, an intrastate natural gas pipeline owned by Energy Transfer Partners, LP; 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2)Kinder Morgan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Tejas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 Pipeline, an intrastate natural gas pipeline owned by Kinder Morgan, Inc.; 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3)Channel Industries Gas Pipeline, an intrastate natural gas pipeline owned by Enterprise Products Partners LP; and 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4) Lobo Pipeline Company, an intrastate natural gas gathering system owned by Energy Transfer Partners, LP.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98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yellow circle indicates a different route than indicated on TRC GIS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F5E2A31-EA6E-2444-8A9D-1A321AF039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7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2"/>
            <a:ext cx="8568531" cy="16204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B0B3-1107-7E4D-8E09-07FD862AF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75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197CB-9D2F-0340-9576-910EB2680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6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40"/>
            <a:ext cx="2268141" cy="6450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0"/>
            <a:ext cx="6636411" cy="64502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93D4-5D15-554E-8897-88F76A88D2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62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43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93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C30E2B91-B66B-1547-965E-B2CDFDAD98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8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055F-F643-DF45-BE28-ACC9D6951C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4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6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7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4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2B94-C3CC-A840-8FF7-BD60162D9B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2F38-625C-9A49-B724-6191DFE33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0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6ED2-E49E-044B-BB0A-80E2E9DFAD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0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2DF29-EBA7-7E46-B54D-48B1586B9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6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CC09-5BCB-5340-8331-7BA2560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8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7" y="30099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5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EB02-113F-1C46-9383-B4CE1915A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5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2C84-53B1-F44A-95CA-FF4096AD39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9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D5C65-0B6E-CE48-AE9D-73048D2D42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defTabSz="503868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00" indent="-377900" algn="l" defTabSz="503868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784" indent="-314916" algn="l" defTabSz="503868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69" indent="-251934" algn="l" defTabSz="503868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534" indent="-251934" algn="l" defTabSz="50386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402" indent="-251934" algn="l" defTabSz="503868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269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136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003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870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34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02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4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335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201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069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936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/Users/patricktanderson/Desktop/Pipeline/Pipeline%20Presentation/Rio%20Bravo%20Description.tif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file:////Users/patricktanderson/Desktop/Pipeline/Pipeline%20Presentation/RG%20Compressor%20St%203.tiff" TargetMode="External"/><Relationship Id="rId4" Type="http://schemas.openxmlformats.org/officeDocument/2006/relationships/hyperlink" Target="file:////Users/patricktanderson/Desktop/Pipeline/Pipeline%20Presentation/RB%20Pipeline%20construction%20diagram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sl.org/research/energy/state-gas-pipelines-pipeline-accidents.aspx" TargetMode="External"/><Relationship Id="rId3" Type="http://schemas.openxmlformats.org/officeDocument/2006/relationships/hyperlink" Target="https://sites.google.com/site/metropolitanforensics/root-causes-and-contributing-factors-of-gas-and-liquid-pipeline-failures" TargetMode="External"/><Relationship Id="rId7" Type="http://schemas.openxmlformats.org/officeDocument/2006/relationships/hyperlink" Target="http://www.rrc.state.tx.us/about-us/resource-center/research/gis-viewers/" TargetMode="External"/><Relationship Id="rId2" Type="http://schemas.openxmlformats.org/officeDocument/2006/relationships/hyperlink" Target="http://www.pbs.org/newshour/updates/california-natural-gas-leak-just-one-of-thousands-across-country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ia.gov/pub/oil_gas/natural_gas/analysis_publications/ngpipeline/intrastate.html" TargetMode="External"/><Relationship Id="rId11" Type="http://schemas.openxmlformats.org/officeDocument/2006/relationships/hyperlink" Target="https://www.croftsystems.net/oil-gas-blog/what-are-pipeline-specifications-and-why-are-they-important" TargetMode="External"/><Relationship Id="rId5" Type="http://schemas.openxmlformats.org/officeDocument/2006/relationships/hyperlink" Target="http://www.bigbendnewswire.com/tag/trans-pecos-pipeline/" TargetMode="External"/><Relationship Id="rId10" Type="http://schemas.openxmlformats.org/officeDocument/2006/relationships/hyperlink" Target="http://facts-natural-gas-content.blogspot.com/2014/07/compressor-stations.html" TargetMode="External"/><Relationship Id="rId4" Type="http://schemas.openxmlformats.org/officeDocument/2006/relationships/hyperlink" Target="http://www.bigbendnewswire.com/environmental-assessment-deadline-site-by-feds-for-trans-pecos-pipeline/" TargetMode="External"/><Relationship Id="rId9" Type="http://schemas.openxmlformats.org/officeDocument/2006/relationships/hyperlink" Target="http://naturalgas.org/naturalgas/processing-n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rrc.state.tx.us/about-us/resource-center/research/gis-viewer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//Users/patricktanderson/Desktop/Pipeline/Pipeline%20Presentation/VC%20FERC%20excerpt%20p9.tif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4942" y="274647"/>
            <a:ext cx="7701572" cy="729943"/>
          </a:xfrm>
          <a:prstGeom prst="rect">
            <a:avLst/>
          </a:prstGeom>
          <a:noFill/>
        </p:spPr>
        <p:txBody>
          <a:bodyPr wrap="none" lIns="91354" tIns="45677" rIns="91354" bIns="45677" rtlCol="0">
            <a:spAutoFit/>
          </a:bodyPr>
          <a:lstStyle/>
          <a:p>
            <a:r>
              <a:rPr lang="en-US" sz="4400" dirty="0"/>
              <a:t>Pipelines &amp; Rio Grande Valley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112" y="1874841"/>
            <a:ext cx="8469313" cy="4360425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r>
              <a:rPr lang="en-US" sz="4000" dirty="0"/>
              <a:t>Basic Info – what, why, and where?</a:t>
            </a:r>
          </a:p>
          <a:p>
            <a:endParaRPr lang="en-US" sz="4000" dirty="0"/>
          </a:p>
          <a:p>
            <a:r>
              <a:rPr lang="en-US" sz="4000" dirty="0"/>
              <a:t>The proposed pipelines</a:t>
            </a:r>
          </a:p>
          <a:p>
            <a:endParaRPr lang="en-US" sz="4000" dirty="0"/>
          </a:p>
          <a:p>
            <a:r>
              <a:rPr lang="en-US" sz="4000" dirty="0"/>
              <a:t>Hazards and Safety</a:t>
            </a:r>
          </a:p>
          <a:p>
            <a:endParaRPr lang="en-US" sz="4000" dirty="0"/>
          </a:p>
          <a:p>
            <a:r>
              <a:rPr lang="en-US" sz="4000" dirty="0"/>
              <a:t>Recent Incidents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Valley Crossing’s Border Crossing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313" y="1570044"/>
            <a:ext cx="9144000" cy="4905974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pPr marL="285484" indent="-285484">
              <a:buFont typeface="Arial"/>
              <a:buChar char="•"/>
            </a:pPr>
            <a:r>
              <a:rPr lang="en-US" sz="2800" dirty="0"/>
              <a:t>Last 1,000 feet of pipeline before international boundary to Mexico.</a:t>
            </a:r>
          </a:p>
          <a:p>
            <a:pPr marL="285484" indent="-285484">
              <a:buFont typeface="Arial"/>
              <a:buChar char="•"/>
            </a:pPr>
            <a:endParaRPr lang="en-US" sz="2800" dirty="0"/>
          </a:p>
          <a:p>
            <a:pPr marL="285484" indent="-285484">
              <a:buFont typeface="Arial"/>
              <a:buChar char="•"/>
            </a:pPr>
            <a:r>
              <a:rPr lang="en-US" sz="2800" dirty="0"/>
              <a:t>Single 42” diameter pipeline.</a:t>
            </a:r>
          </a:p>
          <a:p>
            <a:endParaRPr lang="en-US" sz="2800" dirty="0"/>
          </a:p>
          <a:p>
            <a:pPr marL="285484" indent="-285484">
              <a:buFont typeface="Arial"/>
              <a:buChar char="•"/>
            </a:pPr>
            <a:r>
              <a:rPr lang="en-US" sz="2800" dirty="0"/>
              <a:t>Considered a separate pipeline project even though it is connected to the Valley Crossing Pipeline and part of the mission of Enbridge to export to Mexico.</a:t>
            </a:r>
          </a:p>
          <a:p>
            <a:pPr marL="285484" indent="-285484">
              <a:buFont typeface="Arial"/>
              <a:buChar char="•"/>
            </a:pPr>
            <a:endParaRPr lang="en-US" sz="2800" dirty="0"/>
          </a:p>
          <a:p>
            <a:pPr marL="285484" indent="-285484">
              <a:buFont typeface="Arial"/>
              <a:buChar char="•"/>
            </a:pPr>
            <a:r>
              <a:rPr lang="en-US" sz="2800" dirty="0"/>
              <a:t>Under the jurisdiction of the Federal Energy Regulatory Commission (FERC) and undergoes an Environmental Impact Statement.</a:t>
            </a:r>
          </a:p>
        </p:txBody>
      </p:sp>
    </p:spTree>
    <p:extLst>
      <p:ext uri="{BB962C8B-B14F-4D97-AF65-F5344CB8AC3E}">
        <p14:creationId xmlns:p14="http://schemas.microsoft.com/office/powerpoint/2010/main" val="319531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-258763"/>
            <a:ext cx="9069388" cy="1260475"/>
          </a:xfrm>
        </p:spPr>
        <p:txBody>
          <a:bodyPr/>
          <a:lstStyle/>
          <a:p>
            <a:r>
              <a:rPr lang="en-US" dirty="0"/>
              <a:t>Rio Bravo Pipeline</a:t>
            </a:r>
          </a:p>
        </p:txBody>
      </p:sp>
      <p:pic>
        <p:nvPicPr>
          <p:cNvPr id="3" name="Picture 2" descr="Rio Bravo Pipelin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00" y="731837"/>
            <a:ext cx="4324712" cy="67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58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Rio Bravo Pipeline</a:t>
            </a:r>
          </a:p>
        </p:txBody>
      </p:sp>
      <p:pic>
        <p:nvPicPr>
          <p:cNvPr id="3" name="Picture 2" descr="RB Pipeline Cameron Co zoo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2" y="1417637"/>
            <a:ext cx="7515785" cy="583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4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Rio Bravo Pipeline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913" y="1417643"/>
            <a:ext cx="8762999" cy="4474832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pPr marL="285484" indent="-285484">
              <a:buFont typeface="Arial"/>
              <a:buChar char="•"/>
            </a:pPr>
            <a:r>
              <a:rPr lang="en-US" dirty="0">
                <a:hlinkClick r:id="rId3" action="ppaction://hlinkfile"/>
              </a:rPr>
              <a:t>FERC description</a:t>
            </a:r>
            <a:endParaRPr lang="en-US" dirty="0"/>
          </a:p>
          <a:p>
            <a:endParaRPr lang="en-US" dirty="0"/>
          </a:p>
          <a:p>
            <a:pPr marL="285484" indent="-285484">
              <a:buFont typeface="Arial"/>
              <a:buChar char="•"/>
            </a:pPr>
            <a:r>
              <a:rPr lang="en-US" dirty="0"/>
              <a:t>2 parallel 42” diameter pipelines.</a:t>
            </a:r>
          </a:p>
          <a:p>
            <a:pPr marL="285484" indent="-285484">
              <a:buFont typeface="Arial"/>
              <a:buChar char="•"/>
            </a:pPr>
            <a:endParaRPr lang="en-US" dirty="0"/>
          </a:p>
          <a:p>
            <a:pPr marL="285484" indent="-285484">
              <a:buFont typeface="Arial"/>
              <a:buChar char="•"/>
            </a:pPr>
            <a:r>
              <a:rPr lang="en-US" dirty="0"/>
              <a:t>137.3 miles</a:t>
            </a:r>
          </a:p>
          <a:p>
            <a:pPr marL="285484" indent="-285484">
              <a:buFont typeface="Arial"/>
              <a:buChar char="•"/>
            </a:pPr>
            <a:endParaRPr lang="en-US" dirty="0"/>
          </a:p>
          <a:p>
            <a:pPr marL="285484" indent="-285484">
              <a:buFont typeface="Arial"/>
              <a:buChar char="•"/>
            </a:pPr>
            <a:r>
              <a:rPr lang="en-US" dirty="0"/>
              <a:t>Pipeline 1: 125’ construction ROW, 75’ permanent ROW</a:t>
            </a:r>
          </a:p>
          <a:p>
            <a:pPr marL="285484" indent="-285484">
              <a:buFont typeface="Arial"/>
              <a:buChar char="•"/>
            </a:pPr>
            <a:endParaRPr lang="en-US" dirty="0"/>
          </a:p>
          <a:p>
            <a:pPr marL="285484" indent="-285484">
              <a:buFont typeface="Arial"/>
              <a:buChar char="•"/>
            </a:pPr>
            <a:r>
              <a:rPr lang="en-US" dirty="0"/>
              <a:t>Pipeline 2 will be installed approximately 18 months after the Pipeline 1, 25’ offset from pipeline 1 and within the 75’ permanent right of way. (</a:t>
            </a:r>
            <a:r>
              <a:rPr lang="en-US" dirty="0">
                <a:hlinkClick r:id="rId4" action="ppaction://hlinkfile"/>
              </a:rPr>
              <a:t>construction diagrams</a:t>
            </a:r>
            <a:r>
              <a:rPr lang="en-US" dirty="0"/>
              <a:t>)</a:t>
            </a:r>
          </a:p>
          <a:p>
            <a:pPr marL="285484" indent="-285484">
              <a:buFont typeface="Arial"/>
              <a:buChar char="•"/>
            </a:pPr>
            <a:endParaRPr lang="en-US" dirty="0"/>
          </a:p>
          <a:p>
            <a:pPr marL="285484" indent="-285484">
              <a:buFont typeface="Arial"/>
              <a:buChar char="•"/>
            </a:pPr>
            <a:r>
              <a:rPr lang="en-US" dirty="0"/>
              <a:t>3 compressor stations</a:t>
            </a:r>
          </a:p>
          <a:p>
            <a:endParaRPr lang="en-US" dirty="0"/>
          </a:p>
          <a:p>
            <a:pPr marL="285484" indent="-285484">
              <a:buFont typeface="Arial"/>
              <a:buChar char="•"/>
            </a:pPr>
            <a:r>
              <a:rPr lang="en-US" dirty="0">
                <a:hlinkClick r:id="rId5" action="ppaction://hlinkfile"/>
              </a:rPr>
              <a:t>27 acre compression station along Hwy 48</a:t>
            </a:r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96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Natural Gas Compressor Stations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3" y="1466557"/>
            <a:ext cx="9067800" cy="604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80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Rio Bravo Compressor Station 3</a:t>
            </a:r>
          </a:p>
        </p:txBody>
      </p:sp>
      <p:pic>
        <p:nvPicPr>
          <p:cNvPr id="3" name="Picture 2" descr="RG Compressor St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2" y="1570037"/>
            <a:ext cx="7097712" cy="57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Valley Crossing Compressor Station 2</a:t>
            </a:r>
          </a:p>
        </p:txBody>
      </p:sp>
      <p:pic>
        <p:nvPicPr>
          <p:cNvPr id="3" name="Picture 2" descr="VC Compressor Stat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1336675"/>
            <a:ext cx="77978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62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5"/>
            <a:ext cx="9070975" cy="1262063"/>
          </a:xfrm>
          <a:ln/>
        </p:spPr>
        <p:txBody>
          <a:bodyPr tIns="38771">
            <a:normAutofit fontScale="90000"/>
          </a:bodyPr>
          <a:lstStyle/>
          <a:p>
            <a:pPr>
              <a:tabLst>
                <a:tab pos="723226" algn="l"/>
                <a:tab pos="1446446" algn="l"/>
                <a:tab pos="2169673" algn="l"/>
                <a:tab pos="2892899" algn="l"/>
                <a:tab pos="3616122" algn="l"/>
                <a:tab pos="4339351" algn="l"/>
                <a:tab pos="5062574" algn="l"/>
                <a:tab pos="5785800" algn="l"/>
                <a:tab pos="6509023" algn="l"/>
                <a:tab pos="7232249" algn="l"/>
                <a:tab pos="7955475" algn="l"/>
                <a:tab pos="8678698" algn="l"/>
              </a:tabLst>
            </a:pPr>
            <a:r>
              <a:rPr lang="en-US" dirty="0"/>
              <a:t>What does pipeline </a:t>
            </a:r>
            <a:br>
              <a:rPr lang="en-US" dirty="0"/>
            </a:br>
            <a:r>
              <a:rPr lang="en-US" dirty="0"/>
              <a:t>construction look like?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Yard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2" y="2027236"/>
            <a:ext cx="92964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7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Trans-Pecos Pipeline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1722437"/>
            <a:ext cx="9139237" cy="526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864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897" y="2027239"/>
            <a:ext cx="5836819" cy="5155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313" y="1646239"/>
            <a:ext cx="8686800" cy="5175727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r>
              <a:rPr lang="en-US" sz="2400" b="1" dirty="0"/>
              <a:t>Interstate</a:t>
            </a:r>
            <a:r>
              <a:rPr lang="en-US" sz="2400" dirty="0"/>
              <a:t>: A pipeline that crosses </a:t>
            </a:r>
          </a:p>
          <a:p>
            <a:r>
              <a:rPr lang="en-US" sz="2400" dirty="0"/>
              <a:t>one or more state borders. </a:t>
            </a:r>
          </a:p>
          <a:p>
            <a:r>
              <a:rPr lang="en-US" sz="2400" dirty="0"/>
              <a:t>Texas has 13,600 miles of </a:t>
            </a:r>
          </a:p>
          <a:p>
            <a:r>
              <a:rPr lang="en-US" sz="2400" dirty="0"/>
              <a:t>interstate natural gas pipelines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Intrastate Pipelines: </a:t>
            </a:r>
            <a:r>
              <a:rPr lang="en-US" sz="2400" dirty="0"/>
              <a:t>Operate </a:t>
            </a:r>
          </a:p>
          <a:p>
            <a:r>
              <a:rPr lang="en-US" sz="2400" dirty="0"/>
              <a:t>within state borders </a:t>
            </a:r>
          </a:p>
          <a:p>
            <a:r>
              <a:rPr lang="en-US" sz="2400" dirty="0"/>
              <a:t>and link to interstate </a:t>
            </a:r>
          </a:p>
          <a:p>
            <a:r>
              <a:rPr lang="en-US" sz="2400" dirty="0"/>
              <a:t>Networks. Texas has the</a:t>
            </a:r>
          </a:p>
          <a:p>
            <a:r>
              <a:rPr lang="en-US" sz="2400" dirty="0"/>
              <a:t>Most intrastate natural gas</a:t>
            </a:r>
          </a:p>
          <a:p>
            <a:r>
              <a:rPr lang="en-US" sz="2400" dirty="0"/>
              <a:t>pipelines in the country </a:t>
            </a:r>
          </a:p>
          <a:p>
            <a:r>
              <a:rPr lang="en-US" sz="2400" dirty="0"/>
              <a:t>with 45,000 miles!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Pipelines 101</a:t>
            </a:r>
          </a:p>
        </p:txBody>
      </p:sp>
    </p:spTree>
    <p:extLst>
      <p:ext uri="{BB962C8B-B14F-4D97-AF65-F5344CB8AC3E}">
        <p14:creationId xmlns:p14="http://schemas.microsoft.com/office/powerpoint/2010/main" val="730179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Trans-Pecos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12" y="1646237"/>
            <a:ext cx="8458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5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5"/>
            <a:ext cx="9070975" cy="1262063"/>
          </a:xfrm>
          <a:ln/>
        </p:spPr>
        <p:txBody>
          <a:bodyPr tIns="38771"/>
          <a:lstStyle/>
          <a:p>
            <a:pPr>
              <a:tabLst>
                <a:tab pos="723226" algn="l"/>
                <a:tab pos="1446446" algn="l"/>
                <a:tab pos="2169673" algn="l"/>
                <a:tab pos="2892899" algn="l"/>
                <a:tab pos="3616122" algn="l"/>
                <a:tab pos="4339351" algn="l"/>
                <a:tab pos="5062574" algn="l"/>
                <a:tab pos="5785800" algn="l"/>
                <a:tab pos="6509023" algn="l"/>
                <a:tab pos="7232249" algn="l"/>
                <a:tab pos="7955475" algn="l"/>
                <a:tab pos="8678698" algn="l"/>
              </a:tabLst>
            </a:pPr>
            <a:r>
              <a:rPr lang="en-US" dirty="0"/>
              <a:t>Trans-Pecos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8" y="1736735"/>
            <a:ext cx="877887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 Pecos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3" y="1874837"/>
            <a:ext cx="9525000" cy="52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47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5"/>
            <a:ext cx="9070975" cy="1262063"/>
          </a:xfrm>
          <a:ln/>
        </p:spPr>
        <p:txBody>
          <a:bodyPr tIns="38771">
            <a:normAutofit fontScale="90000"/>
          </a:bodyPr>
          <a:lstStyle/>
          <a:p>
            <a:pPr>
              <a:tabLst>
                <a:tab pos="723226" algn="l"/>
                <a:tab pos="1446446" algn="l"/>
                <a:tab pos="2169673" algn="l"/>
                <a:tab pos="2892899" algn="l"/>
                <a:tab pos="3616122" algn="l"/>
                <a:tab pos="4339351" algn="l"/>
                <a:tab pos="5062574" algn="l"/>
                <a:tab pos="5785800" algn="l"/>
                <a:tab pos="6509023" algn="l"/>
                <a:tab pos="7232249" algn="l"/>
                <a:tab pos="7955475" algn="l"/>
                <a:tab pos="8678698" algn="l"/>
              </a:tabLst>
            </a:pPr>
            <a:r>
              <a:rPr lang="en-US"/>
              <a:t>A Completed Permanent Pipeline Easement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846264"/>
            <a:ext cx="7481888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5"/>
            <a:ext cx="9070975" cy="1262063"/>
          </a:xfrm>
          <a:ln/>
        </p:spPr>
        <p:txBody>
          <a:bodyPr tIns="38771">
            <a:normAutofit/>
          </a:bodyPr>
          <a:lstStyle/>
          <a:p>
            <a:pPr>
              <a:tabLst>
                <a:tab pos="723226" algn="l"/>
                <a:tab pos="1446446" algn="l"/>
                <a:tab pos="2169673" algn="l"/>
                <a:tab pos="2892899" algn="l"/>
                <a:tab pos="3616122" algn="l"/>
                <a:tab pos="4339351" algn="l"/>
                <a:tab pos="5062574" algn="l"/>
                <a:tab pos="5785800" algn="l"/>
                <a:tab pos="6509023" algn="l"/>
                <a:tab pos="7232249" algn="l"/>
                <a:tab pos="7955475" algn="l"/>
                <a:tab pos="8678698" algn="l"/>
              </a:tabLst>
            </a:pPr>
            <a:r>
              <a:rPr lang="en-US"/>
              <a:t>Sub-surface &amp; Restoration Failure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919298"/>
            <a:ext cx="9026525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1909767"/>
            <a:ext cx="9069388" cy="126047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Are Pipelines Safe?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What’s the Risk?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The answers depends on </a:t>
            </a:r>
            <a:br>
              <a:rPr lang="en-US" dirty="0"/>
            </a:br>
            <a:r>
              <a:rPr lang="en-US" dirty="0"/>
              <a:t>who you ask!</a:t>
            </a:r>
          </a:p>
        </p:txBody>
      </p:sp>
    </p:spTree>
    <p:extLst>
      <p:ext uri="{BB962C8B-B14F-4D97-AF65-F5344CB8AC3E}">
        <p14:creationId xmlns:p14="http://schemas.microsoft.com/office/powerpoint/2010/main" val="657294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ational Pipeline Incident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13" y="148138"/>
            <a:ext cx="6781800" cy="7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83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peline Incidents Texa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r="5860" b="645"/>
          <a:stretch/>
        </p:blipFill>
        <p:spPr>
          <a:xfrm>
            <a:off x="239712" y="6612"/>
            <a:ext cx="5702640" cy="7354635"/>
          </a:xfrm>
          <a:prstGeom prst="rect">
            <a:avLst/>
          </a:prstGeom>
        </p:spPr>
      </p:pic>
      <p:pic>
        <p:nvPicPr>
          <p:cNvPr id="4" name="Picture 3" descr="Texas Pipeline Incidents Jan-May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b="2007"/>
          <a:stretch/>
        </p:blipFill>
        <p:spPr>
          <a:xfrm>
            <a:off x="6002787" y="655637"/>
            <a:ext cx="3990535" cy="22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8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Pipeline Failures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7754" y="1493837"/>
            <a:ext cx="8201158" cy="5762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External Mechanical Force (utility work, construction digging, maintenance of pipeline, etc.). </a:t>
            </a:r>
          </a:p>
          <a:p>
            <a:pPr marL="1028007" lvl="1" indent="-285750">
              <a:buFont typeface="Arial"/>
              <a:buChar char="•"/>
            </a:pPr>
            <a:r>
              <a:rPr lang="en-US" dirty="0"/>
              <a:t>A dent changes geometry and creates an area of high stress and stress concentration. </a:t>
            </a:r>
          </a:p>
          <a:p>
            <a:pPr marL="1028007" lvl="1" indent="-285750">
              <a:buFont typeface="Arial"/>
              <a:buChar char="•"/>
            </a:pPr>
            <a:r>
              <a:rPr lang="en-US" dirty="0"/>
              <a:t>Gouge reduces resistance to crack initiation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Pipeline Failure due to external damage or fatigue</a:t>
            </a:r>
          </a:p>
          <a:p>
            <a:pPr marL="1028007" lvl="1" indent="-285750">
              <a:buFont typeface="Arial"/>
              <a:buChar char="•"/>
            </a:pPr>
            <a:r>
              <a:rPr lang="en-US" dirty="0"/>
              <a:t>Fatigue Cracking / Transit fatigue (especially by rail or sea): Flexing of the pipe during load movement.</a:t>
            </a:r>
          </a:p>
          <a:p>
            <a:pPr marL="1028007" lvl="1" indent="-285750">
              <a:buFont typeface="Arial"/>
              <a:buChar char="•"/>
            </a:pPr>
            <a:r>
              <a:rPr lang="en-US" dirty="0"/>
              <a:t>Earth movement, floods, fire, etc. </a:t>
            </a:r>
          </a:p>
          <a:p>
            <a:pPr marL="1085157" lvl="1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Corrosion: Thinning of the pipeline wall (most common)</a:t>
            </a:r>
          </a:p>
          <a:p>
            <a:pPr marL="1028007" lvl="1" indent="-285750">
              <a:buFont typeface="Arial"/>
              <a:buChar char="•"/>
            </a:pPr>
            <a:r>
              <a:rPr lang="en-US" dirty="0"/>
              <a:t>External: </a:t>
            </a:r>
          </a:p>
          <a:p>
            <a:pPr marL="1028007" lvl="1" indent="-285750">
              <a:buFont typeface="Arial"/>
              <a:buChar char="•"/>
            </a:pPr>
            <a:r>
              <a:rPr lang="en-US" dirty="0"/>
              <a:t>Internal:</a:t>
            </a:r>
          </a:p>
          <a:p>
            <a:pPr marL="1028007" lvl="1" indent="-285750">
              <a:buFont typeface="Arial"/>
              <a:buChar char="•"/>
            </a:pPr>
            <a:r>
              <a:rPr lang="en-US" dirty="0"/>
              <a:t>External Stress Corrosion: accumulation of moisture on surface imperfections in the pipe coating. Cracks result from corrosives in the moisture in conjunction with normal operating stresses. </a:t>
            </a:r>
          </a:p>
          <a:p>
            <a:pPr lvl="1" indent="0"/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Material Defects (not as common):</a:t>
            </a:r>
          </a:p>
          <a:p>
            <a:pPr marL="1028007" lvl="1" indent="-285750">
              <a:buFont typeface="Arial"/>
              <a:buChar char="•"/>
            </a:pPr>
            <a:r>
              <a:rPr lang="en-US" dirty="0"/>
              <a:t>Faulty weld seams or laminations.</a:t>
            </a:r>
          </a:p>
          <a:p>
            <a:pPr marL="1085157" lvl="1" indent="-342900">
              <a:buFont typeface="+mj-lt"/>
              <a:buAutoNum type="arabicPeriod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20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Gas Pipeline Explosions</a:t>
            </a:r>
            <a:br>
              <a:rPr lang="en-US" dirty="0"/>
            </a:br>
            <a:r>
              <a:rPr lang="en-US" sz="3200" dirty="0"/>
              <a:t>(not all failures result in explosion)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1713" y="1940597"/>
            <a:ext cx="8153400" cy="6311592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r>
              <a:rPr lang="en-US" sz="2400" dirty="0"/>
              <a:t>Johnsons Co., Texas: June 2010</a:t>
            </a:r>
          </a:p>
          <a:p>
            <a:endParaRPr lang="en-US" sz="2400" dirty="0"/>
          </a:p>
          <a:p>
            <a:r>
              <a:rPr lang="en-US" sz="2400" dirty="0"/>
              <a:t>Cuero, Texas: June 2015</a:t>
            </a:r>
          </a:p>
          <a:p>
            <a:endParaRPr lang="en-US" sz="2400" dirty="0"/>
          </a:p>
          <a:p>
            <a:r>
              <a:rPr lang="en-US" sz="2400" dirty="0" err="1"/>
              <a:t>Encinal</a:t>
            </a:r>
            <a:r>
              <a:rPr lang="en-US" sz="2400" dirty="0"/>
              <a:t>, Texas:  October 16, 2015</a:t>
            </a:r>
          </a:p>
          <a:p>
            <a:endParaRPr lang="en-US" sz="2400" dirty="0"/>
          </a:p>
          <a:p>
            <a:r>
              <a:rPr lang="en-US" sz="2400" dirty="0"/>
              <a:t>Robertson County, Texas:  January 9, 2016</a:t>
            </a:r>
          </a:p>
          <a:p>
            <a:endParaRPr lang="en-US" sz="2400" dirty="0"/>
          </a:p>
          <a:p>
            <a:r>
              <a:rPr lang="en-US" sz="2400" dirty="0"/>
              <a:t>Salem, Pennsylvania:  April 2016</a:t>
            </a:r>
          </a:p>
          <a:p>
            <a:endParaRPr lang="en-US" sz="2400" dirty="0"/>
          </a:p>
          <a:p>
            <a:r>
              <a:rPr lang="en-US" sz="2400" dirty="0"/>
              <a:t>Spearman, Texas: January 18, 2017</a:t>
            </a:r>
          </a:p>
          <a:p>
            <a:endParaRPr lang="en-US" sz="2400" dirty="0"/>
          </a:p>
          <a:p>
            <a:r>
              <a:rPr lang="en-US" sz="2400" dirty="0"/>
              <a:t>Refugio, Texas:  </a:t>
            </a:r>
            <a:r>
              <a:rPr lang="en-US" sz="2400" dirty="0" err="1"/>
              <a:t>Februay</a:t>
            </a:r>
            <a:r>
              <a:rPr lang="en-US" sz="2400" dirty="0"/>
              <a:t> 15, 2017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57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2" y="309563"/>
            <a:ext cx="9069388" cy="126047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will be in the pipelines?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4513" y="1558440"/>
            <a:ext cx="9144000" cy="6911078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endParaRPr lang="en-US" sz="2200" dirty="0"/>
          </a:p>
          <a:p>
            <a:pPr marL="285484" indent="-285484">
              <a:buFont typeface="Arial"/>
              <a:buChar char="•"/>
            </a:pPr>
            <a:r>
              <a:rPr lang="en-US" sz="2200" dirty="0"/>
              <a:t>Natural is a marketing term used in many industries such as food, pet, clothing, and the oil and gas industries</a:t>
            </a:r>
          </a:p>
          <a:p>
            <a:pPr marL="285484" indent="-285484">
              <a:buFont typeface="Arial"/>
              <a:buChar char="•"/>
            </a:pPr>
            <a:endParaRPr lang="en-US" sz="2200" dirty="0"/>
          </a:p>
          <a:p>
            <a:pPr marL="285484" indent="-285484">
              <a:buFont typeface="Arial"/>
              <a:buChar char="•"/>
            </a:pPr>
            <a:r>
              <a:rPr lang="en-US" sz="2200" dirty="0"/>
              <a:t>Natural gas is in reference to the product purified methane</a:t>
            </a:r>
          </a:p>
          <a:p>
            <a:endParaRPr lang="en-US" sz="2200" dirty="0"/>
          </a:p>
          <a:p>
            <a:pPr marL="285484" indent="-285484">
              <a:buFont typeface="Arial"/>
              <a:buChar char="•"/>
            </a:pPr>
            <a:r>
              <a:rPr lang="en-US" sz="2200" dirty="0"/>
              <a:t>Is “natural” gas natural? NOT REALLY</a:t>
            </a:r>
          </a:p>
          <a:p>
            <a:pPr marL="285484" indent="-285484">
              <a:buFont typeface="Arial"/>
              <a:buChar char="•"/>
            </a:pPr>
            <a:endParaRPr lang="en-US" sz="2200" dirty="0"/>
          </a:p>
          <a:p>
            <a:pPr marL="1027739" lvl="1">
              <a:buFont typeface="Arial"/>
              <a:buChar char="•"/>
            </a:pPr>
            <a:r>
              <a:rPr lang="en-US" sz="2200" dirty="0"/>
              <a:t>Natural gas is extracted via </a:t>
            </a:r>
            <a:r>
              <a:rPr lang="en-US" sz="2200" dirty="0" err="1"/>
              <a:t>fracking</a:t>
            </a:r>
            <a:r>
              <a:rPr lang="en-US" sz="2200" dirty="0"/>
              <a:t> using over 500 chemicals, sand and water.</a:t>
            </a:r>
          </a:p>
          <a:p>
            <a:pPr marL="1027739" lvl="1">
              <a:buFont typeface="Arial"/>
              <a:buChar char="•"/>
            </a:pPr>
            <a:r>
              <a:rPr lang="en-US" sz="2200" dirty="0"/>
              <a:t>Methane naturally has many other hydrocarbons including ethane, propane, butane, and pentanes. Also contains water vapor, hydrogen sulfide, carbon dioxide, helium, nitrogen, and other compounds.</a:t>
            </a:r>
          </a:p>
          <a:p>
            <a:pPr marL="1027739" lvl="1">
              <a:buFont typeface="Arial"/>
              <a:buChar char="•"/>
            </a:pPr>
            <a:r>
              <a:rPr lang="en-US" sz="2200" dirty="0"/>
              <a:t>“Natural” Gas refers to “pure” methane which is highly processed to get rid of contaminants.</a:t>
            </a:r>
          </a:p>
          <a:p>
            <a:pPr marL="1027739" lvl="1">
              <a:buFont typeface="Arial"/>
              <a:buChar char="•"/>
            </a:pPr>
            <a:r>
              <a:rPr lang="en-US" sz="2200" dirty="0"/>
              <a:t>Once the methane is “pure”, it is ready to be sent through pipelines.</a:t>
            </a:r>
          </a:p>
          <a:p>
            <a:pPr marL="1027739" lvl="1">
              <a:buFont typeface="Arial"/>
              <a:buChar char="•"/>
            </a:pPr>
            <a:endParaRPr lang="en-US" dirty="0"/>
          </a:p>
          <a:p>
            <a:pPr marL="1027739" lvl="1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87713" y="1112837"/>
            <a:ext cx="3048000" cy="614014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r>
              <a:rPr lang="en-US" sz="3600" dirty="0"/>
              <a:t>“Natural” Gas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811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 Co. Texas, June 2010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3" y="1341439"/>
            <a:ext cx="8686800" cy="57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27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 Co. Texas, June 2010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8640"/>
            <a:ext cx="10080625" cy="501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6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Cuero, Texas  June 15,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4623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72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Encinal</a:t>
            </a:r>
            <a:r>
              <a:rPr lang="en-US" dirty="0"/>
              <a:t>, Texas Oct.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3" y="1646236"/>
            <a:ext cx="9245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06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Salem, PA April 29, 2016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1" y="1493837"/>
            <a:ext cx="8393113" cy="587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29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Salem, PA  April 29,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11" y="1715038"/>
            <a:ext cx="8088313" cy="58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50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168"/>
            <a:ext cx="10080625" cy="1260475"/>
          </a:xfrm>
        </p:spPr>
        <p:txBody>
          <a:bodyPr/>
          <a:lstStyle/>
          <a:p>
            <a:r>
              <a:rPr lang="en-US" dirty="0"/>
              <a:t>Salem, PA  April 29,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" y="1341438"/>
            <a:ext cx="9004999" cy="59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45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Robertson Co., Texas Jan 9,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4" y="1646247"/>
            <a:ext cx="9471024" cy="53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89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Spearman, TX  Jan. 18, 2017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1866900"/>
            <a:ext cx="9225844" cy="518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84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Refugio, Texas Feb 15,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1" y="1570047"/>
            <a:ext cx="9612313" cy="541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4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are pipelines proposed </a:t>
            </a:r>
            <a:br>
              <a:rPr lang="en-US" dirty="0"/>
            </a:br>
            <a:r>
              <a:rPr lang="en-US" dirty="0"/>
              <a:t>in our area?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2111" y="2179647"/>
            <a:ext cx="9383713" cy="3303792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r>
              <a:rPr lang="en-US" sz="3200" dirty="0"/>
              <a:t>1) To export “Natural” Gas to Mexico via pipelines</a:t>
            </a:r>
          </a:p>
          <a:p>
            <a:endParaRPr lang="en-US" sz="3200" dirty="0"/>
          </a:p>
          <a:p>
            <a:r>
              <a:rPr lang="en-US" sz="3200" dirty="0"/>
              <a:t>2) To supply “Natural” Gas to LNG companies that will export the gas in liquid form (LNG) overseas</a:t>
            </a:r>
          </a:p>
          <a:p>
            <a:endParaRPr lang="en-US" sz="3200" dirty="0"/>
          </a:p>
          <a:p>
            <a:r>
              <a:rPr lang="en-US" sz="3200" dirty="0"/>
              <a:t>Is there a conflict between the goals of energy independence and exportation?</a:t>
            </a:r>
          </a:p>
        </p:txBody>
      </p:sp>
    </p:spTree>
    <p:extLst>
      <p:ext uri="{BB962C8B-B14F-4D97-AF65-F5344CB8AC3E}">
        <p14:creationId xmlns:p14="http://schemas.microsoft.com/office/powerpoint/2010/main" val="2576678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0712" y="1951037"/>
            <a:ext cx="8991600" cy="467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ferc.gov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>
                <a:hlinkClick r:id="rId2"/>
              </a:rPr>
              <a:t>http://www.pbs.org/newshour/updates/california-natural-gas-leak-just-one-of-thousands-across-country/</a:t>
            </a:r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>
                <a:hlinkClick r:id="rId3"/>
              </a:rPr>
              <a:t>https://sites.google.com/site/metropolitanforensics/root-causes-and-contributing-factors-of-gas-and-liquid-pipeline-failures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https://</a:t>
            </a:r>
            <a:r>
              <a:rPr lang="en-US" sz="1000" dirty="0" err="1"/>
              <a:t>www.google.com</a:t>
            </a:r>
            <a:r>
              <a:rPr lang="en-US" sz="1000" dirty="0"/>
              <a:t>/</a:t>
            </a:r>
            <a:r>
              <a:rPr lang="en-US" sz="1000" dirty="0" err="1"/>
              <a:t>search?q</a:t>
            </a:r>
            <a:r>
              <a:rPr lang="en-US" sz="1000" dirty="0"/>
              <a:t>=</a:t>
            </a:r>
            <a:r>
              <a:rPr lang="en-US" sz="1000" dirty="0" err="1"/>
              <a:t>pipeline+construction&amp;source</a:t>
            </a:r>
            <a:r>
              <a:rPr lang="en-US" sz="1000" dirty="0"/>
              <a:t>=</a:t>
            </a:r>
            <a:r>
              <a:rPr lang="en-US" sz="1000" dirty="0" err="1"/>
              <a:t>lnms&amp;tbm</a:t>
            </a:r>
            <a:r>
              <a:rPr lang="en-US" sz="1000" dirty="0"/>
              <a:t>=</a:t>
            </a:r>
            <a:r>
              <a:rPr lang="en-US" sz="1000" dirty="0" err="1"/>
              <a:t>isch&amp;sa</a:t>
            </a:r>
            <a:r>
              <a:rPr lang="en-US" sz="1000" dirty="0"/>
              <a:t>=</a:t>
            </a:r>
            <a:r>
              <a:rPr lang="en-US" sz="1000" dirty="0" err="1"/>
              <a:t>X&amp;ved</a:t>
            </a:r>
            <a:r>
              <a:rPr lang="en-US" sz="1000" dirty="0"/>
              <a:t>=0ahUKEwj8_-fM9-bTAhVI2IMKHR38BBkQ_AUIBygC&amp;biw=1375&amp;bih=744#q=</a:t>
            </a:r>
            <a:r>
              <a:rPr lang="en-US" sz="1000" dirty="0" err="1"/>
              <a:t>trans+pescos+pipeline+construction&amp;tbm</a:t>
            </a:r>
            <a:r>
              <a:rPr lang="en-US" sz="1000" dirty="0"/>
              <a:t>=</a:t>
            </a:r>
            <a:r>
              <a:rPr lang="en-US" sz="1000" dirty="0" err="1"/>
              <a:t>isch&amp;tbs</a:t>
            </a:r>
            <a:r>
              <a:rPr lang="en-US" sz="1000" dirty="0"/>
              <a:t>=rimg:Cb_1_1hyRYMjAKIjh2fdETuxdWV6rUVBq0XEz8hBEM2o-wfxzECibxZsy2HXMMyIHNCaQ2WR5sOSbrpLxYJ6aF1zHz0CoSCXZ90RO7F1ZXEQKg_1WiGrh6nKhIJqtRUGrRcTPwR6m0mIpuISiEqEgmEEQzaj7B_1HBFoCQQ8UY_1QNSoSCcQKJvFmzLYdEVuAXMj0VXfEKhIJcwzIgc0JpDYRoyrzubSap_10qEglZHmw5JuukvBEPhT4QqeJrQCoSCVgnpoXXMfPQEQivdBCeS_1xC&amp;imgdii=KKVy1ar3tWVE4M:&amp;</a:t>
            </a:r>
            <a:r>
              <a:rPr lang="en-US" sz="1000" dirty="0" err="1"/>
              <a:t>imgrc</a:t>
            </a:r>
            <a:r>
              <a:rPr lang="en-US" sz="1000" dirty="0"/>
              <a:t>=RNlCMDa2psuXlM:</a:t>
            </a:r>
          </a:p>
          <a:p>
            <a:endParaRPr lang="en-US" sz="1000" dirty="0"/>
          </a:p>
          <a:p>
            <a:r>
              <a:rPr lang="en-US" sz="1000" dirty="0">
                <a:hlinkClick r:id="rId4"/>
              </a:rPr>
              <a:t>http://www.bigbendnewswire.com/environmental-assessment-deadline-site-by-feds-for-trans-pecos-pipeline/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>
                <a:hlinkClick r:id="rId5"/>
              </a:rPr>
              <a:t>http://www.bigbendnewswire.com/tag/trans-pecos-pipeline/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>
                <a:hlinkClick r:id="rId6"/>
              </a:rPr>
              <a:t>https://www.eia.gov/pub/oil_gas/natural_gas/analysis_publications/ngpipeline/intrastate.html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>
                <a:hlinkClick r:id="rId7"/>
              </a:rPr>
              <a:t>http://www.rrc.state.tx.us/about-us/resource-center/research/gis-viewers/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>
                <a:hlinkClick r:id="rId8"/>
              </a:rPr>
              <a:t>http://www.ncsl.org/research/energy/state-gas-pipelines-pipeline-accidents.aspx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>
                <a:hlinkClick r:id="rId9"/>
              </a:rPr>
              <a:t>http://naturalgas.org/naturalgas/processing-ng/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>
                <a:hlinkClick r:id="rId10"/>
              </a:rPr>
              <a:t>http://facts-natural-gas-content.blogspot.com/2014/07/compressor-stations.html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>
                <a:hlinkClick r:id="rId11"/>
              </a:rPr>
              <a:t>https://www.croftsystems.net/oil-gas-blog/what-are-pipeline-specifications-and-why-are-they-important</a:t>
            </a:r>
            <a:endParaRPr lang="en-US" sz="1000" dirty="0"/>
          </a:p>
          <a:p>
            <a:endParaRPr lang="en-US" sz="1000"/>
          </a:p>
          <a:p>
            <a:endParaRPr lang="en-US" sz="100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5269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Pipelines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313" y="2103437"/>
            <a:ext cx="9067800" cy="5306786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r>
              <a:rPr lang="en-US" sz="2800" dirty="0"/>
              <a:t>Thus far there are 2 companies and 3 pipelines</a:t>
            </a:r>
          </a:p>
          <a:p>
            <a:endParaRPr lang="en-US" sz="2800" dirty="0"/>
          </a:p>
          <a:p>
            <a:pPr marL="513870" indent="-513870">
              <a:buAutoNum type="arabicParenR"/>
            </a:pPr>
            <a:r>
              <a:rPr lang="en-US" sz="2800" b="1" dirty="0"/>
              <a:t>Valley Crossing </a:t>
            </a:r>
            <a:r>
              <a:rPr lang="en-US" dirty="0"/>
              <a:t>(formerly know as Nueces-Brownsville)</a:t>
            </a:r>
            <a:r>
              <a:rPr lang="en-US" sz="2800" dirty="0"/>
              <a:t>: </a:t>
            </a:r>
          </a:p>
          <a:p>
            <a:r>
              <a:rPr lang="en-US" sz="2800" dirty="0"/>
              <a:t>		- single pipeline</a:t>
            </a:r>
          </a:p>
          <a:p>
            <a:endParaRPr lang="en-US" sz="2800" dirty="0"/>
          </a:p>
          <a:p>
            <a:r>
              <a:rPr lang="en-US" sz="2800" dirty="0"/>
              <a:t>2) </a:t>
            </a:r>
            <a:r>
              <a:rPr lang="en-US" sz="2800" b="1" dirty="0"/>
              <a:t>Rio Bravo Pipeline</a:t>
            </a:r>
            <a:r>
              <a:rPr lang="en-US" sz="2800" dirty="0"/>
              <a:t>: </a:t>
            </a:r>
          </a:p>
          <a:p>
            <a:r>
              <a:rPr lang="en-US" sz="2800" dirty="0"/>
              <a:t>		- 2 pipelines that run parallel to each other.</a:t>
            </a:r>
          </a:p>
          <a:p>
            <a:endParaRPr lang="en-US" sz="2800" dirty="0"/>
          </a:p>
          <a:p>
            <a:r>
              <a:rPr lang="en-US" sz="2800" dirty="0"/>
              <a:t>More may be on the way:</a:t>
            </a:r>
          </a:p>
          <a:p>
            <a:pPr marL="456773" indent="-456773">
              <a:buFont typeface="Arial"/>
              <a:buChar char="•"/>
            </a:pPr>
            <a:r>
              <a:rPr lang="en-US" sz="2800" dirty="0"/>
              <a:t>Kingsville to Brownsville (Annova LNG)</a:t>
            </a:r>
          </a:p>
          <a:p>
            <a:pPr marL="456773" indent="-456773">
              <a:buFont typeface="Arial"/>
              <a:buChar char="•"/>
            </a:pPr>
            <a:r>
              <a:rPr lang="en-US" sz="2800" dirty="0"/>
              <a:t>One for Texas LNG???</a:t>
            </a:r>
          </a:p>
          <a:p>
            <a:pPr marL="456773" indent="-456773">
              <a:buFont typeface="Arial"/>
              <a:buChar char="•"/>
            </a:pPr>
            <a:r>
              <a:rPr lang="en-US" sz="2800" dirty="0"/>
              <a:t>Others? Who knows what the future holds!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5990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C website ma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11" y="427037"/>
            <a:ext cx="6187379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-223838"/>
            <a:ext cx="9069388" cy="1260475"/>
          </a:xfrm>
        </p:spPr>
        <p:txBody>
          <a:bodyPr/>
          <a:lstStyle/>
          <a:p>
            <a:r>
              <a:rPr lang="en-US" dirty="0"/>
              <a:t>Valley Crossing</a:t>
            </a:r>
          </a:p>
        </p:txBody>
      </p:sp>
    </p:spTree>
    <p:extLst>
      <p:ext uri="{BB962C8B-B14F-4D97-AF65-F5344CB8AC3E}">
        <p14:creationId xmlns:p14="http://schemas.microsoft.com/office/powerpoint/2010/main" val="2126892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Valley Crossing</a:t>
            </a:r>
          </a:p>
        </p:txBody>
      </p:sp>
      <p:pic>
        <p:nvPicPr>
          <p:cNvPr id="3" name="Picture 2" descr="VC Cameron County ma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" y="1417637"/>
            <a:ext cx="8534400" cy="5568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3712" y="7056437"/>
            <a:ext cx="6253162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Texas Railroad Commission (RRC) Public GIS 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792912" y="4465637"/>
            <a:ext cx="1066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Valley Crossing Pipeline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913" y="1341437"/>
            <a:ext cx="8915400" cy="6186224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pPr marL="285484" indent="-285484">
              <a:lnSpc>
                <a:spcPct val="100000"/>
              </a:lnSpc>
              <a:buFont typeface="Arial"/>
              <a:buChar char="•"/>
            </a:pPr>
            <a:r>
              <a:rPr lang="en-US" dirty="0"/>
              <a:t>Single 42” and 48” diameter pipeline. (</a:t>
            </a:r>
            <a:r>
              <a:rPr lang="en-US" dirty="0">
                <a:solidFill>
                  <a:srgbClr val="3366FF"/>
                </a:solidFill>
                <a:hlinkClick r:id="rId3" action="ppaction://hlinkfile"/>
              </a:rPr>
              <a:t>FERC Project Description p9</a:t>
            </a:r>
            <a:r>
              <a:rPr lang="en-US" dirty="0"/>
              <a:t>)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3366FF"/>
              </a:solidFill>
            </a:endParaRPr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r>
              <a:rPr lang="en-US" dirty="0"/>
              <a:t>165 miles long from Nueces County to off shore into Gulf of Mexico.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r>
              <a:rPr lang="en-US" dirty="0"/>
              <a:t>Under jurisdiction of the Texas Railroad Commission.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r>
              <a:rPr lang="en-US" dirty="0"/>
              <a:t>Owned by Enbridge.</a:t>
            </a:r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endParaRPr lang="en-US" dirty="0"/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r>
              <a:rPr lang="en-US" dirty="0"/>
              <a:t>Mission: to export methane to Mexico’s state owned utility </a:t>
            </a:r>
            <a:r>
              <a:rPr lang="en-US" dirty="0" err="1"/>
              <a:t>Comision</a:t>
            </a:r>
            <a:r>
              <a:rPr lang="en-US" dirty="0"/>
              <a:t> Federal de </a:t>
            </a:r>
            <a:r>
              <a:rPr lang="en-US" dirty="0" err="1"/>
              <a:t>Electricidad</a:t>
            </a:r>
            <a:r>
              <a:rPr lang="en-US" dirty="0"/>
              <a:t> (CFE). </a:t>
            </a:r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endParaRPr lang="en-US" dirty="0"/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r>
              <a:rPr lang="en-US" dirty="0"/>
              <a:t>Construction start April, 2017 and in service October, 2018.</a:t>
            </a:r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endParaRPr lang="en-US" dirty="0"/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r>
              <a:rPr lang="en-US" dirty="0"/>
              <a:t>Will NOT include service to LNG facilities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/>
              <a:t>Things that make you go mmm</a:t>
            </a:r>
            <a:r>
              <a:rPr lang="is-IS" b="1" dirty="0"/>
              <a:t>…...</a:t>
            </a:r>
          </a:p>
          <a:p>
            <a:pPr>
              <a:lnSpc>
                <a:spcPct val="100000"/>
              </a:lnSpc>
            </a:pPr>
            <a:endParaRPr lang="is-IS" b="1" dirty="0"/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r>
              <a:rPr lang="is-IS" dirty="0"/>
              <a:t>While they indicate who they are selling to internationally, they are not so quick to indicate who they will be providing gas to in Texas. Are the 6 pipeline systems they will connect to considered customers?</a:t>
            </a:r>
          </a:p>
          <a:p>
            <a:pPr marL="285484" indent="-285484">
              <a:lnSpc>
                <a:spcPct val="100000"/>
              </a:lnSpc>
              <a:buFont typeface="Arial"/>
              <a:buChar char="•"/>
            </a:pPr>
            <a:r>
              <a:rPr lang="is-IS" dirty="0"/>
              <a:t>Will exporting gas to Mexico lessen their need to import LNG, thus competing with LNG in the Valley?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99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Border Crossing</a:t>
            </a:r>
          </a:p>
        </p:txBody>
      </p:sp>
      <p:pic>
        <p:nvPicPr>
          <p:cNvPr id="3" name="Picture 2" descr="Border Crossin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3" y="1373406"/>
            <a:ext cx="7772400" cy="591163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611312" y="2484437"/>
            <a:ext cx="2057400" cy="2057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13380</TotalTime>
  <Words>2064</Words>
  <Application>Microsoft Macintosh PowerPoint</Application>
  <PresentationFormat>Custom</PresentationFormat>
  <Paragraphs>299</Paragraphs>
  <Slides>40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 Unicode MS</vt:lpstr>
      <vt:lpstr>ＭＳ Ｐゴシック</vt:lpstr>
      <vt:lpstr>SimSun</vt:lpstr>
      <vt:lpstr>Arial</vt:lpstr>
      <vt:lpstr>Calibri</vt:lpstr>
      <vt:lpstr>Times New Roman</vt:lpstr>
      <vt:lpstr>Office Theme</vt:lpstr>
      <vt:lpstr>PowerPoint Presentation</vt:lpstr>
      <vt:lpstr>Pipelines 101</vt:lpstr>
      <vt:lpstr>What will be in the pipelines? </vt:lpstr>
      <vt:lpstr>Why are pipelines proposed  in our area?</vt:lpstr>
      <vt:lpstr>The Pipelines</vt:lpstr>
      <vt:lpstr>Valley Crossing</vt:lpstr>
      <vt:lpstr>Valley Crossing</vt:lpstr>
      <vt:lpstr>Valley Crossing Pipeline</vt:lpstr>
      <vt:lpstr>Border Crossing</vt:lpstr>
      <vt:lpstr>Valley Crossing’s Border Crossing</vt:lpstr>
      <vt:lpstr>Rio Bravo Pipeline</vt:lpstr>
      <vt:lpstr>Rio Bravo Pipeline</vt:lpstr>
      <vt:lpstr>Rio Bravo Pipeline</vt:lpstr>
      <vt:lpstr>Natural Gas Compressor Stations</vt:lpstr>
      <vt:lpstr>Rio Bravo Compressor Station 3</vt:lpstr>
      <vt:lpstr>Valley Crossing Compressor Station 2</vt:lpstr>
      <vt:lpstr>What does pipeline  construction look like?</vt:lpstr>
      <vt:lpstr>Pipeline Yard</vt:lpstr>
      <vt:lpstr>Trans-Pecos Pipeline</vt:lpstr>
      <vt:lpstr>Trans-Pecos</vt:lpstr>
      <vt:lpstr>Trans-Pecos</vt:lpstr>
      <vt:lpstr>Trans Pecos</vt:lpstr>
      <vt:lpstr>A Completed Permanent Pipeline Easement</vt:lpstr>
      <vt:lpstr>Sub-surface &amp; Restoration Failure</vt:lpstr>
      <vt:lpstr>  Are Pipelines Safe?  What’s the Risk?   The answers depends on  who you ask!</vt:lpstr>
      <vt:lpstr>PowerPoint Presentation</vt:lpstr>
      <vt:lpstr>PowerPoint Presentation</vt:lpstr>
      <vt:lpstr>Reasons For Pipeline Failures</vt:lpstr>
      <vt:lpstr>Recent Gas Pipeline Explosions (not all failures result in explosion)</vt:lpstr>
      <vt:lpstr>Johnson Co. Texas, June 2010</vt:lpstr>
      <vt:lpstr>Johnson Co. Texas, June 2010</vt:lpstr>
      <vt:lpstr>Cuero, Texas  June 15, 2015</vt:lpstr>
      <vt:lpstr>Encinal, Texas Oct. 2015</vt:lpstr>
      <vt:lpstr>Salem, PA April 29, 2016 </vt:lpstr>
      <vt:lpstr>Salem, PA  April 29, 2016</vt:lpstr>
      <vt:lpstr>Salem, PA  April 29, 2016</vt:lpstr>
      <vt:lpstr>Robertson Co., Texas Jan 9, 2016</vt:lpstr>
      <vt:lpstr>Spearman, TX  Jan. 18, 2017 </vt:lpstr>
      <vt:lpstr>Refugio, Texas Feb 15, 2017</vt:lpstr>
      <vt:lpstr>Resources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Coyne Gibson</dc:creator>
  <cp:lastModifiedBy>Patrick Anderson</cp:lastModifiedBy>
  <cp:revision>83</cp:revision>
  <cp:lastPrinted>1601-01-01T00:00:00Z</cp:lastPrinted>
  <dcterms:created xsi:type="dcterms:W3CDTF">2015-12-06T19:52:37Z</dcterms:created>
  <dcterms:modified xsi:type="dcterms:W3CDTF">2018-06-18T23:50:55Z</dcterms:modified>
</cp:coreProperties>
</file>