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340" r:id="rId2"/>
    <p:sldId id="338" r:id="rId3"/>
    <p:sldId id="332" r:id="rId4"/>
    <p:sldId id="287" r:id="rId5"/>
    <p:sldId id="258" r:id="rId6"/>
    <p:sldId id="259" r:id="rId7"/>
    <p:sldId id="354" r:id="rId8"/>
    <p:sldId id="261" r:id="rId9"/>
    <p:sldId id="316" r:id="rId10"/>
    <p:sldId id="262" r:id="rId11"/>
    <p:sldId id="292" r:id="rId12"/>
    <p:sldId id="282" r:id="rId13"/>
    <p:sldId id="263" r:id="rId14"/>
    <p:sldId id="333" r:id="rId15"/>
    <p:sldId id="325" r:id="rId16"/>
    <p:sldId id="264" r:id="rId17"/>
    <p:sldId id="306" r:id="rId18"/>
    <p:sldId id="309" r:id="rId19"/>
    <p:sldId id="310" r:id="rId20"/>
    <p:sldId id="311" r:id="rId21"/>
    <p:sldId id="312" r:id="rId22"/>
    <p:sldId id="313" r:id="rId23"/>
    <p:sldId id="336" r:id="rId24"/>
    <p:sldId id="266" r:id="rId25"/>
    <p:sldId id="326" r:id="rId26"/>
    <p:sldId id="284" r:id="rId27"/>
    <p:sldId id="328" r:id="rId28"/>
    <p:sldId id="268" r:id="rId29"/>
    <p:sldId id="271" r:id="rId30"/>
    <p:sldId id="273" r:id="rId31"/>
    <p:sldId id="272" r:id="rId32"/>
    <p:sldId id="274" r:id="rId33"/>
    <p:sldId id="278" r:id="rId34"/>
    <p:sldId id="286" r:id="rId35"/>
    <p:sldId id="327" r:id="rId36"/>
    <p:sldId id="295" r:id="rId37"/>
    <p:sldId id="285" r:id="rId38"/>
    <p:sldId id="280" r:id="rId39"/>
    <p:sldId id="329" r:id="rId40"/>
    <p:sldId id="334" r:id="rId41"/>
    <p:sldId id="330" r:id="rId42"/>
    <p:sldId id="337" r:id="rId43"/>
    <p:sldId id="331" r:id="rId44"/>
    <p:sldId id="335" r:id="rId45"/>
    <p:sldId id="322" r:id="rId46"/>
    <p:sldId id="343" r:id="rId47"/>
    <p:sldId id="344" r:id="rId48"/>
    <p:sldId id="352" r:id="rId49"/>
    <p:sldId id="349" r:id="rId50"/>
    <p:sldId id="318" r:id="rId51"/>
    <p:sldId id="319" r:id="rId52"/>
    <p:sldId id="346" r:id="rId53"/>
    <p:sldId id="342" r:id="rId54"/>
    <p:sldId id="353" r:id="rId55"/>
    <p:sldId id="320" r:id="rId5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5A8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39" autoAdjust="0"/>
    <p:restoredTop sz="93750" autoAdjust="0"/>
  </p:normalViewPr>
  <p:slideViewPr>
    <p:cSldViewPr snapToGrid="0">
      <p:cViewPr>
        <p:scale>
          <a:sx n="69" d="100"/>
          <a:sy n="69" d="100"/>
        </p:scale>
        <p:origin x="1776" y="32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6355D34-C172-7949-9EDA-59A329FB0BBF}" type="datetimeFigureOut">
              <a:rPr lang="en-US" smtClean="0"/>
              <a:t>11/6/17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0CA9303-9365-3244-8714-81E1377682A8}" type="slidenum">
              <a:rPr lang="en-US" smtClean="0"/>
              <a:t>‹#›</a:t>
            </a:fld>
            <a:endParaRPr lang="en-US"/>
          </a:p>
        </p:txBody>
      </p:sp>
    </p:spTree>
    <p:extLst>
      <p:ext uri="{BB962C8B-B14F-4D97-AF65-F5344CB8AC3E}">
        <p14:creationId xmlns:p14="http://schemas.microsoft.com/office/powerpoint/2010/main" val="83831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1ADFE4-3DB4-43F9-8A8C-B9E68AE6F0EB}" type="datetimeFigureOut">
              <a:rPr lang="en-US" smtClean="0"/>
              <a:pPr/>
              <a:t>11/6/17</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FF40365-7504-4841-8C4C-4E6ABFEEB5ED}" type="slidenum">
              <a:rPr lang="en-US" smtClean="0"/>
              <a:pPr/>
              <a:t>‹#›</a:t>
            </a:fld>
            <a:endParaRPr lang="en-US" dirty="0"/>
          </a:p>
        </p:txBody>
      </p:sp>
    </p:spTree>
    <p:extLst>
      <p:ext uri="{BB962C8B-B14F-4D97-AF65-F5344CB8AC3E}">
        <p14:creationId xmlns:p14="http://schemas.microsoft.com/office/powerpoint/2010/main" val="3125307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8</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our electricity</a:t>
            </a:r>
            <a:r>
              <a:rPr lang="en-US" baseline="0" dirty="0" smtClean="0"/>
              <a:t> is from Natural gas powered plants**</a:t>
            </a:r>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41</a:t>
            </a:fld>
            <a:endParaRPr lang="en-US" dirty="0"/>
          </a:p>
        </p:txBody>
      </p:sp>
    </p:spTree>
    <p:extLst>
      <p:ext uri="{BB962C8B-B14F-4D97-AF65-F5344CB8AC3E}">
        <p14:creationId xmlns:p14="http://schemas.microsoft.com/office/powerpoint/2010/main" val="1082683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our electricity</a:t>
            </a:r>
            <a:r>
              <a:rPr lang="en-US" baseline="0" dirty="0" smtClean="0"/>
              <a:t> is from Natural gas powered plants</a:t>
            </a:r>
            <a:r>
              <a:rPr lang="en-US" baseline="0" dirty="0" smtClean="0"/>
              <a:t>** THEY SAY they aren’t going to use flares. But we saw them at the Louisiana plants which are similar.</a:t>
            </a:r>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42</a:t>
            </a:fld>
            <a:endParaRPr lang="en-US" dirty="0"/>
          </a:p>
        </p:txBody>
      </p:sp>
    </p:spTree>
    <p:extLst>
      <p:ext uri="{BB962C8B-B14F-4D97-AF65-F5344CB8AC3E}">
        <p14:creationId xmlns:p14="http://schemas.microsoft.com/office/powerpoint/2010/main" val="108268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our electricity</a:t>
            </a:r>
            <a:r>
              <a:rPr lang="en-US" baseline="0" dirty="0" smtClean="0"/>
              <a:t> is from Natural gas powered plants**</a:t>
            </a:r>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43</a:t>
            </a:fld>
            <a:endParaRPr lang="en-US" dirty="0"/>
          </a:p>
        </p:txBody>
      </p:sp>
    </p:spTree>
    <p:extLst>
      <p:ext uri="{BB962C8B-B14F-4D97-AF65-F5344CB8AC3E}">
        <p14:creationId xmlns:p14="http://schemas.microsoft.com/office/powerpoint/2010/main" val="108268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Methane Hydrate is being released from methane in</a:t>
            </a:r>
            <a:r>
              <a:rPr lang="en-US" baseline="0" dirty="0" smtClean="0"/>
              <a:t> solid form at ocean bottom, at a rate of 500 TIMES GREATER than “normal.”  One wonders why, given this global catastrophe, armies of the world are not being deployed there, with funds going to worsening the problem with LNG and fracking! What could we do, besides lowering androgenic GHG releases like Methane, Nitrous Oxides, etc.? Why not  have the SeaBees (Construction Battalions, US Army) lay Marsten Mat on the ocean floor to prevent the worst of this until we can be the global temperatures to stop rising and inevitably causing more of these disastrous, and ever more dangerous, irreversible releases? What is “Carbon Recapture,” which Clinton Foundation is working on? How could it help, if at all, in THESE situations? IF LNG, fracking, and coal use along keep going, we are all “dead ducks” by 2025, if you do the math! </a:t>
            </a:r>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46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Salt and sea water</a:t>
            </a:r>
            <a:r>
              <a:rPr lang="en-US" baseline="0" dirty="0" smtClean="0"/>
              <a:t> will corrode these pipes.....and leaks will poison land and sea.... The Rio Grande Pipeline is coming soon, and the Valley Crossing Pipeline is destroying my friend’s cow/calf operation here near Harlingen. The BLAST ZONE is a half mile wide, ¼ mile from each side, but HUGE. 48 inch pipes can be disrupted by earthquakes, tremors during more intense hurricanes, etc. </a:t>
            </a:r>
          </a:p>
          <a:p>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50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16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 Padre Island is at upper right, the NE corner. Space X is at Highway 4 down in lower right quadrant; within ten miles of the these LNG</a:t>
            </a:r>
            <a:r>
              <a:rPr lang="en-US" baseline="0" dirty="0" smtClean="0"/>
              <a:t> facilities. Major BOMB if an accident.</a:t>
            </a:r>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27</a:t>
            </a:fld>
            <a:endParaRPr lang="en-US" dirty="0"/>
          </a:p>
        </p:txBody>
      </p:sp>
    </p:spTree>
    <p:extLst>
      <p:ext uri="{BB962C8B-B14F-4D97-AF65-F5344CB8AC3E}">
        <p14:creationId xmlns:p14="http://schemas.microsoft.com/office/powerpoint/2010/main" val="74552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28</a:t>
            </a:fld>
            <a:endParaRPr lang="en-US" dirty="0"/>
          </a:p>
        </p:txBody>
      </p:sp>
    </p:spTree>
    <p:extLst>
      <p:ext uri="{BB962C8B-B14F-4D97-AF65-F5344CB8AC3E}">
        <p14:creationId xmlns:p14="http://schemas.microsoft.com/office/powerpoint/2010/main" val="194808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31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photos: birders, fishermen, kayakers, kite-boarding</a:t>
            </a:r>
            <a:endParaRPr lang="en-US" dirty="0" smtClean="0"/>
          </a:p>
        </p:txBody>
      </p:sp>
      <p:sp>
        <p:nvSpPr>
          <p:cNvPr id="4" name="Slide Number Placeholder 3"/>
          <p:cNvSpPr>
            <a:spLocks noGrp="1"/>
          </p:cNvSpPr>
          <p:nvPr>
            <p:ph type="sldNum" sz="quarter" idx="10"/>
          </p:nvPr>
        </p:nvSpPr>
        <p:spPr/>
        <p:txBody>
          <a:bodyPr/>
          <a:lstStyle/>
          <a:p>
            <a:fld id="{BFF40365-7504-4841-8C4C-4E6ABFEEB5ED}" type="slidenum">
              <a:rPr lang="en-US" smtClean="0"/>
              <a:pPr/>
              <a:t>33</a:t>
            </a:fld>
            <a:endParaRPr lang="en-US" dirty="0"/>
          </a:p>
        </p:txBody>
      </p:sp>
    </p:spTree>
    <p:extLst>
      <p:ext uri="{BB962C8B-B14F-4D97-AF65-F5344CB8AC3E}">
        <p14:creationId xmlns:p14="http://schemas.microsoft.com/office/powerpoint/2010/main" val="55760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Re-write script</a:t>
            </a:r>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37</a:t>
            </a:fld>
            <a:endParaRPr lang="en-US" dirty="0"/>
          </a:p>
        </p:txBody>
      </p:sp>
    </p:spTree>
    <p:extLst>
      <p:ext uri="{BB962C8B-B14F-4D97-AF65-F5344CB8AC3E}">
        <p14:creationId xmlns:p14="http://schemas.microsoft.com/office/powerpoint/2010/main" val="877362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our electricity</a:t>
            </a:r>
            <a:r>
              <a:rPr lang="en-US" baseline="0" dirty="0" smtClean="0"/>
              <a:t> is from Natural gas powered plants**</a:t>
            </a:r>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38</a:t>
            </a:fld>
            <a:endParaRPr lang="en-US" dirty="0"/>
          </a:p>
        </p:txBody>
      </p:sp>
    </p:spTree>
    <p:extLst>
      <p:ext uri="{BB962C8B-B14F-4D97-AF65-F5344CB8AC3E}">
        <p14:creationId xmlns:p14="http://schemas.microsoft.com/office/powerpoint/2010/main" val="108268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our electricity</a:t>
            </a:r>
            <a:r>
              <a:rPr lang="en-US" baseline="0" dirty="0" smtClean="0"/>
              <a:t> is from Natural gas powered plants**</a:t>
            </a:r>
            <a:endParaRPr lang="en-US" dirty="0"/>
          </a:p>
        </p:txBody>
      </p:sp>
      <p:sp>
        <p:nvSpPr>
          <p:cNvPr id="4" name="Slide Number Placeholder 3"/>
          <p:cNvSpPr>
            <a:spLocks noGrp="1"/>
          </p:cNvSpPr>
          <p:nvPr>
            <p:ph type="sldNum" sz="quarter" idx="10"/>
          </p:nvPr>
        </p:nvSpPr>
        <p:spPr/>
        <p:txBody>
          <a:bodyPr/>
          <a:lstStyle/>
          <a:p>
            <a:fld id="{BFF40365-7504-4841-8C4C-4E6ABFEEB5ED}" type="slidenum">
              <a:rPr lang="en-US" smtClean="0"/>
              <a:pPr/>
              <a:t>39</a:t>
            </a:fld>
            <a:endParaRPr lang="en-US" dirty="0"/>
          </a:p>
        </p:txBody>
      </p:sp>
    </p:spTree>
    <p:extLst>
      <p:ext uri="{BB962C8B-B14F-4D97-AF65-F5344CB8AC3E}">
        <p14:creationId xmlns:p14="http://schemas.microsoft.com/office/powerpoint/2010/main" val="108268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6E21E4-D539-4118-8741-F22DBFFC47ED}" type="datetime1">
              <a:rPr lang="en-US" smtClean="0"/>
              <a:pPr/>
              <a:t>11/6/17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50820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41E18-2E6F-46AF-8A72-40520A0021FA}" type="datetime1">
              <a:rPr lang="en-US" smtClean="0"/>
              <a:pPr/>
              <a:t>11/6/17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148384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9F8F05-A8DA-49A6-AA68-FBEB750C0A89}" type="datetime1">
              <a:rPr lang="en-US" smtClean="0"/>
              <a:pPr/>
              <a:t>11/6/17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86517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D5A31-7E67-4956-9740-03658BDBEF7A}" type="datetime1">
              <a:rPr lang="en-US" smtClean="0"/>
              <a:pPr/>
              <a:t>11/6/17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274045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A8E606-65F9-4F08-9C24-618A4665A835}" type="datetime1">
              <a:rPr lang="en-US" smtClean="0"/>
              <a:pPr/>
              <a:t>11/6/17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334499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3435C-DF28-4CA2-8D0A-20D8F7017100}" type="datetime1">
              <a:rPr lang="en-US" smtClean="0"/>
              <a:pPr/>
              <a:t>11/6/17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287563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FF30F8-0142-4F1F-B88E-3340A8E44847}" type="datetime1">
              <a:rPr lang="en-US" smtClean="0"/>
              <a:pPr/>
              <a:t>11/6/17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1135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33CF2A-500E-41E3-99C2-13634425B6C1}" type="datetime1">
              <a:rPr lang="en-US" smtClean="0"/>
              <a:pPr/>
              <a:t>11/6/17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233295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C8718-F204-44F9-BC15-C9140738ECB2}" type="datetime1">
              <a:rPr lang="en-US" smtClean="0"/>
              <a:pPr/>
              <a:t>11/6/17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374072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635A6-501F-4E06-ACF4-93FAD5A1A118}" type="datetime1">
              <a:rPr lang="en-US" smtClean="0"/>
              <a:pPr/>
              <a:t>11/6/17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167723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EB741B-AF56-420E-9352-0D1B0F060CC5}" type="datetime1">
              <a:rPr lang="en-US" smtClean="0"/>
              <a:pPr/>
              <a:t>11/6/17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22599431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24588-9D66-420A-AFE0-29F1DBED42BA}" type="datetime1">
              <a:rPr lang="en-US" smtClean="0"/>
              <a:pPr/>
              <a:t>11/6/17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EDA0F-B584-43D9-ACE1-24CC665044D8}" type="slidenum">
              <a:rPr lang="en-US" smtClean="0"/>
              <a:pPr/>
              <a:t>‹#›</a:t>
            </a:fld>
            <a:endParaRPr lang="en-US" dirty="0"/>
          </a:p>
        </p:txBody>
      </p:sp>
    </p:spTree>
    <p:extLst>
      <p:ext uri="{BB962C8B-B14F-4D97-AF65-F5344CB8AC3E}">
        <p14:creationId xmlns:p14="http://schemas.microsoft.com/office/powerpoint/2010/main" val="2214516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NULL"/><Relationship Id="rId6"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png"/><Relationship Id="rId1" Type="http://schemas.microsoft.com/office/2007/relationships/media" Target="../media/media1.wav"/><Relationship Id="rId2" Type="http://schemas.openxmlformats.org/officeDocument/2006/relationships/audio" Target="../media/media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6.jpeg"/><Relationship Id="rId5" Type="http://schemas.openxmlformats.org/officeDocument/2006/relationships/image" Target="../media/image8.png"/><Relationship Id="rId1" Type="http://schemas.microsoft.com/office/2007/relationships/media" Target="../media/media5.wav"/><Relationship Id="rId2" Type="http://schemas.openxmlformats.org/officeDocument/2006/relationships/audio" Target="../media/media5.wav"/></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jpeg"/><Relationship Id="rId5" Type="http://schemas.openxmlformats.org/officeDocument/2006/relationships/image" Target="../media/image8.png"/><Relationship Id="rId1" Type="http://schemas.microsoft.com/office/2007/relationships/media" Target="../media/media2.wav"/><Relationship Id="rId2" Type="http://schemas.openxmlformats.org/officeDocument/2006/relationships/audio" Target="../media/media2.wa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 Id="rId3"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hyperlink" Target="https://cage.uit.no/" TargetMode="External"/><Relationship Id="rId5" Type="http://schemas.openxmlformats.org/officeDocument/2006/relationships/hyperlink" Target="http://dx.doi.org/10.1002/2014JG002685" TargetMode="External"/><Relationship Id="rId6" Type="http://schemas.openxmlformats.org/officeDocument/2006/relationships/hyperlink" Target="http://dx.doi.org/10.1002/grl.50735"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medact.org/wp-content/uploads/2015/03/medact_fracking-report_WEB3.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psehealthyenergy.org/data/Database_Analysis_2015.1_.27_1.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techtimes.com/articles/23213/20141227/methane-leaking-from-siberian-permafrost-dangerous-addition-to-greenhouse-gas-emissions.htm" TargetMode="External"/><Relationship Id="rId3" Type="http://schemas.openxmlformats.org/officeDocument/2006/relationships/hyperlink" Target="http://www.techtimes.com/articles/21892/20141211/alarming-quantities-of-methane-is-escaping-from-the-pacific-seafloor-warn-scientists.ht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3.jpeg"/><Relationship Id="rId5" Type="http://schemas.openxmlformats.org/officeDocument/2006/relationships/image" Target="../media/image8.png"/><Relationship Id="rId1" Type="http://schemas.microsoft.com/office/2007/relationships/media" Target="../media/media6.wav"/><Relationship Id="rId2" Type="http://schemas.openxmlformats.org/officeDocument/2006/relationships/audio" Target="../media/media6.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jpeg"/><Relationship Id="rId5" Type="http://schemas.openxmlformats.org/officeDocument/2006/relationships/image" Target="../media/image8.png"/><Relationship Id="rId1" Type="http://schemas.microsoft.com/office/2007/relationships/media" Target="../media/media3.wav"/><Relationship Id="rId2" Type="http://schemas.openxmlformats.org/officeDocument/2006/relationships/audio" Target="../media/media3.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timrileylaw.com/LNG.ht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jpeg"/><Relationship Id="rId5" Type="http://schemas.openxmlformats.org/officeDocument/2006/relationships/image" Target="../media/image8.png"/><Relationship Id="rId1" Type="http://schemas.microsoft.com/office/2007/relationships/media" Target="../media/media4.wav"/><Relationship Id="rId2"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p:cNvSpPr>
            <a:spLocks noChangeArrowheads="1"/>
          </p:cNvSpPr>
          <p:nvPr/>
        </p:nvSpPr>
        <p:spPr bwMode="auto">
          <a:xfrm rot="2535607">
            <a:off x="3423423" y="3376376"/>
            <a:ext cx="774353" cy="272386"/>
          </a:xfrm>
          <a:prstGeom prst="rightArrow">
            <a:avLst>
              <a:gd name="adj1" fmla="val 25046"/>
              <a:gd name="adj2" fmla="val 4582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22" name="Right Arrow 21"/>
          <p:cNvSpPr>
            <a:spLocks noChangeArrowheads="1"/>
          </p:cNvSpPr>
          <p:nvPr/>
        </p:nvSpPr>
        <p:spPr bwMode="auto">
          <a:xfrm>
            <a:off x="6715907" y="3282435"/>
            <a:ext cx="787920" cy="272386"/>
          </a:xfrm>
          <a:prstGeom prst="rightArrow">
            <a:avLst>
              <a:gd name="adj1" fmla="val 25046"/>
              <a:gd name="adj2" fmla="val 4582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28" name="Right Arrow 27"/>
          <p:cNvSpPr>
            <a:spLocks noChangeArrowheads="1"/>
          </p:cNvSpPr>
          <p:nvPr/>
        </p:nvSpPr>
        <p:spPr bwMode="auto">
          <a:xfrm rot="2004705">
            <a:off x="5331635" y="5641585"/>
            <a:ext cx="1920240" cy="526256"/>
          </a:xfrm>
          <a:prstGeom prst="rightArrow">
            <a:avLst>
              <a:gd name="adj1" fmla="val 25046"/>
              <a:gd name="adj2" fmla="val 4582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40" name="TextBox 39"/>
          <p:cNvSpPr txBox="1"/>
          <p:nvPr/>
        </p:nvSpPr>
        <p:spPr>
          <a:xfrm>
            <a:off x="0" y="0"/>
            <a:ext cx="11616264" cy="707886"/>
          </a:xfrm>
          <a:prstGeom prst="rect">
            <a:avLst/>
          </a:prstGeom>
          <a:noFill/>
        </p:spPr>
        <p:txBody>
          <a:bodyPr wrap="square" rtlCol="0">
            <a:spAutoFit/>
          </a:bodyPr>
          <a:lstStyle/>
          <a:p>
            <a:pPr algn="ctr"/>
            <a:r>
              <a:rPr lang="en-US" sz="4000" b="1" dirty="0" smtClean="0"/>
              <a:t>What is LNG? </a:t>
            </a:r>
            <a:endParaRPr lang="en-US" sz="4000" b="1" dirty="0"/>
          </a:p>
        </p:txBody>
      </p:sp>
      <p:sp>
        <p:nvSpPr>
          <p:cNvPr id="16" name="Slide Number Placeholder 15"/>
          <p:cNvSpPr>
            <a:spLocks noGrp="1"/>
          </p:cNvSpPr>
          <p:nvPr>
            <p:ph type="sldNum" sz="quarter" idx="12"/>
          </p:nvPr>
        </p:nvSpPr>
        <p:spPr/>
        <p:txBody>
          <a:bodyPr/>
          <a:lstStyle/>
          <a:p>
            <a:fld id="{388EDA0F-B584-43D9-ACE1-24CC665044D8}" type="slidenum">
              <a:rPr lang="en-US" smtClean="0"/>
              <a:pPr/>
              <a:t>1</a:t>
            </a:fld>
            <a:endParaRPr lang="en-US" dirty="0"/>
          </a:p>
        </p:txBody>
      </p:sp>
      <p:grpSp>
        <p:nvGrpSpPr>
          <p:cNvPr id="2" name="Group 26"/>
          <p:cNvGrpSpPr/>
          <p:nvPr/>
        </p:nvGrpSpPr>
        <p:grpSpPr>
          <a:xfrm>
            <a:off x="220717" y="126128"/>
            <a:ext cx="3563007" cy="2963917"/>
            <a:chOff x="220717" y="0"/>
            <a:chExt cx="3563007" cy="296391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922" y="0"/>
              <a:ext cx="1805621" cy="1192999"/>
            </a:xfrm>
            <a:prstGeom prst="rect">
              <a:avLst/>
            </a:prstGeom>
          </p:spPr>
        </p:pic>
        <p:sp>
          <p:nvSpPr>
            <p:cNvPr id="7" name="TextBox 6"/>
            <p:cNvSpPr txBox="1"/>
            <p:nvPr/>
          </p:nvSpPr>
          <p:spPr>
            <a:xfrm>
              <a:off x="327980" y="1104302"/>
              <a:ext cx="3346248" cy="1569660"/>
            </a:xfrm>
            <a:prstGeom prst="rect">
              <a:avLst/>
            </a:prstGeom>
            <a:noFill/>
          </p:spPr>
          <p:txBody>
            <a:bodyPr wrap="square" rtlCol="0">
              <a:spAutoFit/>
            </a:bodyPr>
            <a:lstStyle/>
            <a:p>
              <a:r>
                <a:rPr lang="en-US" sz="2400" dirty="0" smtClean="0">
                  <a:latin typeface="Franklin Gothic Medium" panose="020B0603020102020204" pitchFamily="34" charset="0"/>
                </a:rPr>
                <a:t>Fracked gas will be delivered to the Port of Brownsville in new pipelines.</a:t>
              </a:r>
              <a:endParaRPr lang="en-US" sz="2400" dirty="0">
                <a:latin typeface="Franklin Gothic Medium" panose="020B0603020102020204" pitchFamily="34" charset="0"/>
              </a:endParaRPr>
            </a:p>
          </p:txBody>
        </p:sp>
        <p:sp>
          <p:nvSpPr>
            <p:cNvPr id="26" name="Rectangle 25"/>
            <p:cNvSpPr/>
            <p:nvPr/>
          </p:nvSpPr>
          <p:spPr>
            <a:xfrm>
              <a:off x="220717" y="0"/>
              <a:ext cx="3563007" cy="29639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9"/>
          <p:cNvGrpSpPr/>
          <p:nvPr/>
        </p:nvGrpSpPr>
        <p:grpSpPr>
          <a:xfrm>
            <a:off x="4367049" y="1781504"/>
            <a:ext cx="2711668" cy="3515710"/>
            <a:chOff x="4130566" y="1119352"/>
            <a:chExt cx="2711668" cy="3515710"/>
          </a:xfrm>
        </p:grpSpPr>
        <p:sp>
          <p:nvSpPr>
            <p:cNvPr id="21" name="TextBox 20"/>
            <p:cNvSpPr txBox="1"/>
            <p:nvPr/>
          </p:nvSpPr>
          <p:spPr>
            <a:xfrm>
              <a:off x="4273482" y="3357858"/>
              <a:ext cx="2411789" cy="830997"/>
            </a:xfrm>
            <a:prstGeom prst="rect">
              <a:avLst/>
            </a:prstGeom>
            <a:noFill/>
          </p:spPr>
          <p:txBody>
            <a:bodyPr wrap="square" rtlCol="0">
              <a:spAutoFit/>
            </a:bodyPr>
            <a:lstStyle/>
            <a:p>
              <a:r>
                <a:rPr lang="en-US" sz="2400" dirty="0" smtClean="0">
                  <a:latin typeface="Franklin Gothic Medium" panose="020B0603020102020204" pitchFamily="34" charset="0"/>
                </a:rPr>
                <a:t>The LNG refinery purifies the gas. </a:t>
              </a:r>
              <a:endParaRPr lang="en-US" sz="2400" dirty="0">
                <a:latin typeface="Franklin Gothic Medium" panose="020B0603020102020204" pitchFamily="34" charset="0"/>
              </a:endParaRPr>
            </a:p>
          </p:txBody>
        </p:sp>
        <p:grpSp>
          <p:nvGrpSpPr>
            <p:cNvPr id="5" name="Group 23"/>
            <p:cNvGrpSpPr/>
            <p:nvPr/>
          </p:nvGrpSpPr>
          <p:grpSpPr>
            <a:xfrm>
              <a:off x="4337269" y="1338362"/>
              <a:ext cx="2294697" cy="2100221"/>
              <a:chOff x="6103007" y="2205466"/>
              <a:chExt cx="2294697" cy="2100221"/>
            </a:xfrm>
          </p:grpSpPr>
          <p:sp>
            <p:nvSpPr>
              <p:cNvPr id="8" name="Right Arrow 7"/>
              <p:cNvSpPr>
                <a:spLocks noChangeArrowheads="1"/>
              </p:cNvSpPr>
              <p:nvPr/>
            </p:nvSpPr>
            <p:spPr bwMode="auto">
              <a:xfrm rot="14512877">
                <a:off x="6671774" y="3033214"/>
                <a:ext cx="246423" cy="323239"/>
              </a:xfrm>
              <a:prstGeom prst="rightArrow">
                <a:avLst>
                  <a:gd name="adj1" fmla="val 25046"/>
                  <a:gd name="adj2" fmla="val 45823"/>
                </a:avLst>
              </a:prstGeom>
              <a:solidFill>
                <a:srgbClr val="FF0000"/>
              </a:soli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4694" y="2205466"/>
                <a:ext cx="843010" cy="80973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4588" y="3316390"/>
                <a:ext cx="1770320" cy="98929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007" y="2228033"/>
                <a:ext cx="891169" cy="891169"/>
              </a:xfrm>
              <a:prstGeom prst="rect">
                <a:avLst/>
              </a:prstGeom>
            </p:spPr>
          </p:pic>
          <p:sp>
            <p:nvSpPr>
              <p:cNvPr id="14" name="Right Arrow 13"/>
              <p:cNvSpPr>
                <a:spLocks noChangeArrowheads="1"/>
              </p:cNvSpPr>
              <p:nvPr/>
            </p:nvSpPr>
            <p:spPr bwMode="auto">
              <a:xfrm rot="17999814">
                <a:off x="7547346" y="3037135"/>
                <a:ext cx="224626" cy="301310"/>
              </a:xfrm>
              <a:prstGeom prst="rightArrow">
                <a:avLst>
                  <a:gd name="adj1" fmla="val 25046"/>
                  <a:gd name="adj2" fmla="val 45823"/>
                </a:avLst>
              </a:prstGeom>
              <a:solidFill>
                <a:srgbClr val="FF0000"/>
              </a:soli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grpSp>
        <p:sp>
          <p:nvSpPr>
            <p:cNvPr id="29" name="Rectangle 28"/>
            <p:cNvSpPr/>
            <p:nvPr/>
          </p:nvSpPr>
          <p:spPr>
            <a:xfrm>
              <a:off x="4130566" y="1119352"/>
              <a:ext cx="2711668" cy="35157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31"/>
          <p:cNvGrpSpPr/>
          <p:nvPr/>
        </p:nvGrpSpPr>
        <p:grpSpPr>
          <a:xfrm>
            <a:off x="7792345" y="460086"/>
            <a:ext cx="4173682" cy="5077219"/>
            <a:chOff x="7792345" y="460086"/>
            <a:chExt cx="4173682" cy="5077219"/>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9478" y="460086"/>
              <a:ext cx="1358900" cy="1479130"/>
            </a:xfrm>
            <a:prstGeom prst="rect">
              <a:avLst/>
            </a:prstGeom>
          </p:spPr>
        </p:pic>
        <p:sp>
          <p:nvSpPr>
            <p:cNvPr id="4" name="TextBox 3"/>
            <p:cNvSpPr txBox="1"/>
            <p:nvPr/>
          </p:nvSpPr>
          <p:spPr>
            <a:xfrm>
              <a:off x="7792345" y="1830677"/>
              <a:ext cx="4173682" cy="1938992"/>
            </a:xfrm>
            <a:prstGeom prst="rect">
              <a:avLst/>
            </a:prstGeom>
            <a:noFill/>
          </p:spPr>
          <p:txBody>
            <a:bodyPr wrap="square" rtlCol="0">
              <a:spAutoFit/>
            </a:bodyPr>
            <a:lstStyle/>
            <a:p>
              <a:r>
                <a:rPr lang="en-US" sz="2400" dirty="0" smtClean="0">
                  <a:latin typeface="Franklin Gothic Medium" panose="020B0603020102020204" pitchFamily="34" charset="0"/>
                </a:rPr>
                <a:t>The impurities are what freeze above the liquefaction temperature of natural gas and would clog pipes and jam valves:</a:t>
              </a:r>
            </a:p>
          </p:txBody>
        </p:sp>
        <p:sp>
          <p:nvSpPr>
            <p:cNvPr id="25" name="TextBox 24"/>
            <p:cNvSpPr txBox="1"/>
            <p:nvPr/>
          </p:nvSpPr>
          <p:spPr>
            <a:xfrm>
              <a:off x="8024648" y="3752201"/>
              <a:ext cx="3894083" cy="1785104"/>
            </a:xfrm>
            <a:prstGeom prst="rect">
              <a:avLst/>
            </a:prstGeom>
            <a:noFill/>
            <a:ln w="28575">
              <a:solidFill>
                <a:srgbClr val="7030A0"/>
              </a:solidFill>
            </a:ln>
          </p:spPr>
          <p:txBody>
            <a:bodyPr wrap="square" rtlCol="0">
              <a:spAutoFit/>
            </a:bodyPr>
            <a:lstStyle/>
            <a:p>
              <a:r>
                <a:rPr lang="en-US" sz="2200" dirty="0" smtClean="0">
                  <a:latin typeface="Franklin Gothic Medium" panose="020B0603020102020204" pitchFamily="34" charset="0"/>
                </a:rPr>
                <a:t>water, </a:t>
              </a:r>
            </a:p>
            <a:p>
              <a:r>
                <a:rPr lang="en-US" sz="2200" dirty="0" smtClean="0">
                  <a:latin typeface="Franklin Gothic Medium" panose="020B0603020102020204" pitchFamily="34" charset="0"/>
                </a:rPr>
                <a:t>carbon dioxide, </a:t>
              </a:r>
            </a:p>
            <a:p>
              <a:r>
                <a:rPr lang="en-US" sz="2200" dirty="0" smtClean="0">
                  <a:latin typeface="Franklin Gothic Medium" panose="020B0603020102020204" pitchFamily="34" charset="0"/>
                </a:rPr>
                <a:t>propane, hexane and butane, benzene (highly toxic)</a:t>
              </a:r>
            </a:p>
            <a:p>
              <a:r>
                <a:rPr lang="en-US" sz="2200" dirty="0" smtClean="0">
                  <a:latin typeface="Franklin Gothic Medium" panose="020B0603020102020204" pitchFamily="34" charset="0"/>
                </a:rPr>
                <a:t>toluene (highly toxic)</a:t>
              </a:r>
            </a:p>
          </p:txBody>
        </p:sp>
      </p:grpSp>
    </p:spTree>
    <p:extLst>
      <p:ext uri="{BB962C8B-B14F-4D97-AF65-F5344CB8AC3E}">
        <p14:creationId xmlns:p14="http://schemas.microsoft.com/office/powerpoint/2010/main" val="3173608828"/>
      </p:ext>
    </p:extLst>
  </p:cSld>
  <p:clrMapOvr>
    <a:masterClrMapping/>
  </p:clrMapOvr>
  <p:transition advTm="1116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t="7978" b="15789"/>
          <a:stretch>
            <a:fillRect/>
          </a:stretch>
        </p:blipFill>
        <p:spPr>
          <a:xfrm>
            <a:off x="0" y="649705"/>
            <a:ext cx="12192000" cy="6208295"/>
          </a:xfrm>
          <a:prstGeom prst="rect">
            <a:avLst/>
          </a:prstGeom>
        </p:spPr>
      </p:pic>
      <p:sp>
        <p:nvSpPr>
          <p:cNvPr id="9" name="TextBox 8"/>
          <p:cNvSpPr txBox="1"/>
          <p:nvPr/>
        </p:nvSpPr>
        <p:spPr>
          <a:xfrm>
            <a:off x="0" y="0"/>
            <a:ext cx="12192000" cy="707886"/>
          </a:xfrm>
          <a:prstGeom prst="rect">
            <a:avLst/>
          </a:prstGeom>
          <a:noFill/>
          <a:ln>
            <a:noFill/>
          </a:ln>
        </p:spPr>
        <p:txBody>
          <a:bodyPr wrap="square" rtlCol="0">
            <a:spAutoFit/>
          </a:bodyPr>
          <a:lstStyle/>
          <a:p>
            <a:r>
              <a:rPr lang="en-US" sz="4000" b="1" dirty="0" smtClean="0">
                <a:effectLst>
                  <a:glow>
                    <a:schemeClr val="accent1">
                      <a:alpha val="99000"/>
                    </a:schemeClr>
                  </a:glow>
                  <a:reflection stA="99000" endPos="0" dist="50800" dir="5400000" sy="-100000" algn="bl" rotWithShape="0"/>
                </a:effectLst>
                <a:cs typeface="Browallia New" panose="020B0604020202020204" pitchFamily="34" charset="-34"/>
              </a:rPr>
              <a:t>Natural Gas Disasters in the US in 2014</a:t>
            </a:r>
            <a:endParaRPr lang="en-US" sz="4000" dirty="0">
              <a:effectLst>
                <a:glow>
                  <a:schemeClr val="accent1">
                    <a:alpha val="99000"/>
                  </a:schemeClr>
                </a:glow>
                <a:reflection stA="99000" endPos="0" dist="50800" dir="5400000" sy="-100000" algn="bl" rotWithShape="0"/>
              </a:effectLst>
            </a:endParaRPr>
          </a:p>
        </p:txBody>
      </p:sp>
      <p:sp>
        <p:nvSpPr>
          <p:cNvPr id="12" name="TextBox 11"/>
          <p:cNvSpPr txBox="1"/>
          <p:nvPr/>
        </p:nvSpPr>
        <p:spPr>
          <a:xfrm>
            <a:off x="0" y="705581"/>
            <a:ext cx="6204857" cy="954107"/>
          </a:xfrm>
          <a:prstGeom prst="rect">
            <a:avLst/>
          </a:prstGeom>
          <a:noFill/>
        </p:spPr>
        <p:txBody>
          <a:bodyPr wrap="square" rtlCol="0">
            <a:spAutoFit/>
          </a:bodyPr>
          <a:lstStyle/>
          <a:p>
            <a:r>
              <a:rPr lang="en-US" sz="3200" dirty="0" smtClean="0">
                <a:solidFill>
                  <a:schemeClr val="bg1"/>
                </a:solidFill>
                <a:effectLst>
                  <a:glow>
                    <a:schemeClr val="accent1">
                      <a:alpha val="99000"/>
                    </a:schemeClr>
                  </a:glow>
                  <a:reflection stA="99000" endPos="0" dist="50800" dir="5400000" sy="-100000" algn="bl" rotWithShape="0"/>
                </a:effectLst>
                <a:latin typeface="Franklin Gothic Medium" panose="020B0603020102020204" pitchFamily="34" charset="0"/>
                <a:cs typeface="Browallia New" panose="020B0604020202020204" pitchFamily="34" charset="-34"/>
              </a:rPr>
              <a:t>LNG Plant</a:t>
            </a:r>
          </a:p>
          <a:p>
            <a:r>
              <a:rPr lang="en-US" sz="2400" dirty="0" smtClean="0">
                <a:solidFill>
                  <a:schemeClr val="bg1"/>
                </a:solidFill>
                <a:effectLst>
                  <a:glow>
                    <a:schemeClr val="accent1">
                      <a:alpha val="99000"/>
                    </a:schemeClr>
                  </a:glow>
                  <a:reflection stA="99000" endPos="0" dist="50800" dir="5400000" sy="-100000" algn="bl" rotWithShape="0"/>
                </a:effectLst>
                <a:latin typeface="Franklin Gothic Medium" panose="020B0603020102020204" pitchFamily="34" charset="0"/>
                <a:cs typeface="Browallia New" panose="020B0604020202020204" pitchFamily="34" charset="-34"/>
              </a:rPr>
              <a:t>Plymouth, Washington</a:t>
            </a:r>
          </a:p>
        </p:txBody>
      </p:sp>
      <p:sp>
        <p:nvSpPr>
          <p:cNvPr id="5" name="Slide Number Placeholder 4"/>
          <p:cNvSpPr>
            <a:spLocks noGrp="1"/>
          </p:cNvSpPr>
          <p:nvPr>
            <p:ph type="sldNum" sz="quarter" idx="12"/>
          </p:nvPr>
        </p:nvSpPr>
        <p:spPr/>
        <p:txBody>
          <a:bodyPr/>
          <a:lstStyle/>
          <a:p>
            <a:fld id="{388EDA0F-B584-43D9-ACE1-24CC665044D8}" type="slidenum">
              <a:rPr lang="en-US" smtClean="0"/>
              <a:pPr/>
              <a:t>10</a:t>
            </a:fld>
            <a:endParaRPr lang="en-US" dirty="0"/>
          </a:p>
        </p:txBody>
      </p:sp>
    </p:spTree>
    <p:extLst>
      <p:ext uri="{BB962C8B-B14F-4D97-AF65-F5344CB8AC3E}">
        <p14:creationId xmlns:p14="http://schemas.microsoft.com/office/powerpoint/2010/main" val="1270809290"/>
      </p:ext>
    </p:extLst>
  </p:cSld>
  <p:clrMapOvr>
    <a:masterClrMapping/>
  </p:clrMapOvr>
  <p:transition advTm="910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8538" y="0"/>
            <a:ext cx="12192000" cy="707886"/>
          </a:xfrm>
          <a:prstGeom prst="rect">
            <a:avLst/>
          </a:prstGeom>
          <a:noFill/>
        </p:spPr>
        <p:txBody>
          <a:bodyPr wrap="square" rtlCol="0">
            <a:spAutoFit/>
          </a:bodyPr>
          <a:lstStyle/>
          <a:p>
            <a:r>
              <a:rPr lang="en-US" sz="4000" b="1" dirty="0" smtClean="0"/>
              <a:t>What if a LNG ship explodes?</a:t>
            </a:r>
            <a:endParaRPr lang="en-US" sz="4000" b="1"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11</a:t>
            </a:fld>
            <a:endParaRPr lang="en-US" dirty="0"/>
          </a:p>
        </p:txBody>
      </p:sp>
      <p:graphicFrame>
        <p:nvGraphicFramePr>
          <p:cNvPr id="50185" name="Object 9"/>
          <p:cNvGraphicFramePr>
            <a:graphicFrameLocks noChangeAspect="1"/>
          </p:cNvGraphicFramePr>
          <p:nvPr/>
        </p:nvGraphicFramePr>
        <p:xfrm>
          <a:off x="1276841" y="568324"/>
          <a:ext cx="9720235" cy="6289676"/>
        </p:xfrm>
        <a:graphic>
          <a:graphicData uri="http://schemas.openxmlformats.org/presentationml/2006/ole">
            <mc:AlternateContent xmlns:mc="http://schemas.openxmlformats.org/markup-compatibility/2006">
              <mc:Choice xmlns:v="urn:schemas-microsoft-com:vml" Requires="v">
                <p:oleObj spid="_x0000_s50205" name="Acrobat Document" r:id="rId3" imgW="15553440" imgH="10046880" progId="AcroExch.Document.11">
                  <p:embed/>
                </p:oleObj>
              </mc:Choice>
              <mc:Fallback>
                <p:oleObj name="Acrobat Document" r:id="rId3" imgW="15553440" imgH="10046880" progId="AcroExch.Document.11">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841" y="568324"/>
                        <a:ext cx="9720235" cy="628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advTm="64901"/>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850" y="152400"/>
            <a:ext cx="9963150" cy="6521335"/>
          </a:xfrm>
          <a:prstGeom prst="rect">
            <a:avLst/>
          </a:prstGeom>
        </p:spPr>
      </p:pic>
      <p:sp>
        <p:nvSpPr>
          <p:cNvPr id="8" name="TextBox 7"/>
          <p:cNvSpPr txBox="1"/>
          <p:nvPr/>
        </p:nvSpPr>
        <p:spPr>
          <a:xfrm>
            <a:off x="0" y="2286000"/>
            <a:ext cx="2362200" cy="1323439"/>
          </a:xfrm>
          <a:prstGeom prst="rect">
            <a:avLst/>
          </a:prstGeom>
          <a:noFill/>
        </p:spPr>
        <p:txBody>
          <a:bodyPr wrap="square" rtlCol="0">
            <a:spAutoFit/>
          </a:bodyPr>
          <a:lstStyle/>
          <a:p>
            <a:pPr algn="ctr"/>
            <a:r>
              <a:rPr lang="en-US" sz="4000" b="1" dirty="0" smtClean="0"/>
              <a:t>Hurricane Dolly</a:t>
            </a:r>
            <a:endParaRPr lang="en-US" sz="4000" b="1"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12</a:t>
            </a:fld>
            <a:endParaRPr lang="en-US" dirty="0"/>
          </a:p>
        </p:txBody>
      </p:sp>
    </p:spTree>
    <p:extLst>
      <p:ext uri="{BB962C8B-B14F-4D97-AF65-F5344CB8AC3E}">
        <p14:creationId xmlns:p14="http://schemas.microsoft.com/office/powerpoint/2010/main" val="1355919933"/>
      </p:ext>
    </p:extLst>
  </p:cSld>
  <p:clrMapOvr>
    <a:masterClrMapping/>
  </p:clrMapOvr>
  <p:transition advTm="21311"/>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2001" t="14360" r="5951" b="12585"/>
          <a:stretch/>
        </p:blipFill>
        <p:spPr>
          <a:xfrm>
            <a:off x="724930" y="551300"/>
            <a:ext cx="10763907" cy="6306700"/>
          </a:xfrm>
          <a:prstGeom prst="rect">
            <a:avLst/>
          </a:prstGeom>
        </p:spPr>
      </p:pic>
      <p:sp>
        <p:nvSpPr>
          <p:cNvPr id="6" name="Rectangle 5"/>
          <p:cNvSpPr/>
          <p:nvPr/>
        </p:nvSpPr>
        <p:spPr>
          <a:xfrm>
            <a:off x="5938061" y="6454083"/>
            <a:ext cx="5439105" cy="409905"/>
          </a:xfrm>
          <a:prstGeom prst="rect">
            <a:avLst/>
          </a:prstGeom>
          <a:gradFill flip="none" rotWithShape="1">
            <a:gsLst>
              <a:gs pos="0">
                <a:schemeClr val="bg1">
                  <a:lumMod val="75000"/>
                  <a:shade val="30000"/>
                  <a:satMod val="115000"/>
                </a:schemeClr>
              </a:gs>
              <a:gs pos="62000">
                <a:srgbClr val="B0B0B0"/>
              </a:gs>
              <a:gs pos="42000">
                <a:schemeClr val="bg1">
                  <a:lumMod val="75000"/>
                  <a:shade val="67500"/>
                  <a:satMod val="115000"/>
                </a:schemeClr>
              </a:gs>
              <a:gs pos="100000">
                <a:schemeClr val="bg1">
                  <a:lumMod val="75000"/>
                  <a:shade val="100000"/>
                  <a:satMod val="115000"/>
                </a:schemeClr>
              </a:gs>
            </a:gsLst>
            <a:lin ang="10800000" scaled="1"/>
            <a:tileRect/>
          </a:gradFill>
          <a:ln>
            <a:noFill/>
          </a:ln>
          <a:effectLst>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938061" y="6474370"/>
            <a:ext cx="5550776" cy="369332"/>
          </a:xfrm>
          <a:prstGeom prst="rect">
            <a:avLst/>
          </a:prstGeom>
          <a:noFill/>
        </p:spPr>
        <p:txBody>
          <a:bodyPr wrap="square" rtlCol="0">
            <a:spAutoFit/>
          </a:bodyPr>
          <a:lstStyle/>
          <a:p>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cs typeface="Browallia New" panose="020B0604020202020204" pitchFamily="34" charset="-34"/>
              </a:rPr>
              <a:t>Map showing flood risk from </a:t>
            </a:r>
            <a:r>
              <a:rPr lang="en-US" dirty="0" smtClean="0">
                <a:effectLst>
                  <a:glow>
                    <a:schemeClr val="accent1">
                      <a:alpha val="99000"/>
                    </a:schemeClr>
                  </a:glow>
                  <a:reflection stA="99000" endPos="0" dist="50800" dir="5400000" sy="-100000" algn="bl" rotWithShape="0"/>
                </a:effectLst>
                <a:cs typeface="Browallia New" panose="020B0604020202020204" pitchFamily="34" charset="-34"/>
              </a:rPr>
              <a:t>sealevel.climatecentral.org</a:t>
            </a:r>
            <a:endParaRPr lang="en-US" dirty="0">
              <a:effectLst>
                <a:glow>
                  <a:schemeClr val="accent1">
                    <a:alpha val="99000"/>
                  </a:schemeClr>
                </a:glow>
                <a:reflection stA="99000" endPos="0" dist="50800" dir="5400000" sy="-100000" algn="bl" rotWithShape="0"/>
              </a:effectLst>
            </a:endParaRPr>
          </a:p>
        </p:txBody>
      </p:sp>
      <p:sp>
        <p:nvSpPr>
          <p:cNvPr id="10" name="Rectangle 9"/>
          <p:cNvSpPr/>
          <p:nvPr/>
        </p:nvSpPr>
        <p:spPr>
          <a:xfrm>
            <a:off x="0" y="-1"/>
            <a:ext cx="12213770" cy="614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 y="0"/>
            <a:ext cx="12213771" cy="584775"/>
          </a:xfrm>
          <a:prstGeom prst="rect">
            <a:avLst/>
          </a:prstGeom>
          <a:noFill/>
        </p:spPr>
        <p:txBody>
          <a:bodyPr wrap="square" rtlCol="0">
            <a:spAutoFit/>
          </a:bodyPr>
          <a:lstStyle/>
          <a:p>
            <a:r>
              <a:rPr lang="en-US" sz="3200" b="1" dirty="0" smtClean="0"/>
              <a:t>LNG facilities will be located in storm surge &amp; hurricane prone areas</a:t>
            </a:r>
            <a:endParaRPr lang="en-US" sz="3200" b="1" dirty="0"/>
          </a:p>
        </p:txBody>
      </p:sp>
      <p:sp>
        <p:nvSpPr>
          <p:cNvPr id="2" name="Right Arrow 1"/>
          <p:cNvSpPr/>
          <p:nvPr/>
        </p:nvSpPr>
        <p:spPr>
          <a:xfrm rot="9963029">
            <a:off x="10661858" y="735695"/>
            <a:ext cx="1042811" cy="32907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1434316" y="838250"/>
            <a:ext cx="814834" cy="461665"/>
          </a:xfrm>
          <a:prstGeom prst="rect">
            <a:avLst/>
          </a:prstGeom>
          <a:noFill/>
        </p:spPr>
        <p:txBody>
          <a:bodyPr wrap="square" rtlCol="0">
            <a:spAutoFit/>
          </a:bodyPr>
          <a:lstStyle/>
          <a:p>
            <a:r>
              <a:rPr lang="en-US" sz="2400" dirty="0" smtClean="0">
                <a:latin typeface="Franklin Gothic Medium" panose="020B0603020102020204" pitchFamily="34" charset="0"/>
              </a:rPr>
              <a:t>S.P.I.</a:t>
            </a:r>
            <a:endParaRPr lang="en-US" sz="2400" dirty="0">
              <a:latin typeface="Franklin Gothic Medium" panose="020B0603020102020204" pitchFamily="34" charset="0"/>
            </a:endParaRPr>
          </a:p>
        </p:txBody>
      </p:sp>
      <p:sp>
        <p:nvSpPr>
          <p:cNvPr id="11" name="Right Arrow 10"/>
          <p:cNvSpPr/>
          <p:nvPr/>
        </p:nvSpPr>
        <p:spPr>
          <a:xfrm rot="2064323">
            <a:off x="960622" y="5220142"/>
            <a:ext cx="1042811" cy="32907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43266" y="4553685"/>
            <a:ext cx="1583708" cy="830997"/>
          </a:xfrm>
          <a:prstGeom prst="rect">
            <a:avLst/>
          </a:prstGeom>
          <a:noFill/>
        </p:spPr>
        <p:txBody>
          <a:bodyPr wrap="square" rtlCol="0">
            <a:spAutoFit/>
          </a:bodyPr>
          <a:lstStyle/>
          <a:p>
            <a:r>
              <a:rPr lang="en-US" sz="2400" dirty="0" smtClean="0">
                <a:latin typeface="Franklin Gothic Medium" panose="020B0603020102020204" pitchFamily="34" charset="0"/>
              </a:rPr>
              <a:t>Highway 48</a:t>
            </a:r>
            <a:endParaRPr lang="en-US" sz="2400" dirty="0">
              <a:latin typeface="Franklin Gothic Medium" panose="020B0603020102020204" pitchFamily="34" charset="0"/>
            </a:endParaRPr>
          </a:p>
        </p:txBody>
      </p:sp>
      <p:sp>
        <p:nvSpPr>
          <p:cNvPr id="13" name="TextBox 12"/>
          <p:cNvSpPr txBox="1"/>
          <p:nvPr/>
        </p:nvSpPr>
        <p:spPr>
          <a:xfrm>
            <a:off x="4354353" y="2127867"/>
            <a:ext cx="1583708" cy="830997"/>
          </a:xfrm>
          <a:prstGeom prst="rect">
            <a:avLst/>
          </a:prstGeom>
          <a:noFill/>
        </p:spPr>
        <p:txBody>
          <a:bodyPr wrap="square" rtlCol="0">
            <a:spAutoFit/>
          </a:bodyPr>
          <a:lstStyle/>
          <a:p>
            <a:r>
              <a:rPr lang="en-US" sz="2400" dirty="0" smtClean="0">
                <a:latin typeface="Franklin Gothic Medium" panose="020B0603020102020204" pitchFamily="34" charset="0"/>
              </a:rPr>
              <a:t>Bahia Grande</a:t>
            </a:r>
            <a:endParaRPr lang="en-US" sz="2400" dirty="0">
              <a:latin typeface="Franklin Gothic Medium" panose="020B0603020102020204" pitchFamily="34" charset="0"/>
            </a:endParaRPr>
          </a:p>
        </p:txBody>
      </p:sp>
      <p:sp>
        <p:nvSpPr>
          <p:cNvPr id="14" name="Slide Number Placeholder 13"/>
          <p:cNvSpPr>
            <a:spLocks noGrp="1"/>
          </p:cNvSpPr>
          <p:nvPr>
            <p:ph type="sldNum" sz="quarter" idx="12"/>
          </p:nvPr>
        </p:nvSpPr>
        <p:spPr/>
        <p:txBody>
          <a:bodyPr/>
          <a:lstStyle/>
          <a:p>
            <a:fld id="{388EDA0F-B584-43D9-ACE1-24CC665044D8}" type="slidenum">
              <a:rPr lang="en-US" smtClean="0"/>
              <a:pPr/>
              <a:t>13</a:t>
            </a:fld>
            <a:endParaRPr lang="en-US" dirty="0"/>
          </a:p>
        </p:txBody>
      </p:sp>
    </p:spTree>
    <p:extLst>
      <p:ext uri="{BB962C8B-B14F-4D97-AF65-F5344CB8AC3E}">
        <p14:creationId xmlns:p14="http://schemas.microsoft.com/office/powerpoint/2010/main" val="3104082434"/>
      </p:ext>
    </p:extLst>
  </p:cSld>
  <p:clrMapOvr>
    <a:masterClrMapping/>
  </p:clrMapOvr>
  <p:transition advTm="2156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C:\Users\Jesse\Dropbox\LNG at Port\Photos\disasters\statenisland - nofrackingwaydotus.jpg"/>
          <p:cNvPicPr>
            <a:picLocks noChangeAspect="1" noChangeArrowheads="1"/>
          </p:cNvPicPr>
          <p:nvPr/>
        </p:nvPicPr>
        <p:blipFill>
          <a:blip r:embed="rId2" cstate="print"/>
          <a:srcRect/>
          <a:stretch>
            <a:fillRect/>
          </a:stretch>
        </p:blipFill>
        <p:spPr bwMode="auto">
          <a:xfrm>
            <a:off x="0" y="-590550"/>
            <a:ext cx="12192000" cy="9525000"/>
          </a:xfrm>
          <a:prstGeom prst="rect">
            <a:avLst/>
          </a:prstGeom>
          <a:noFill/>
        </p:spPr>
      </p:pic>
      <p:sp>
        <p:nvSpPr>
          <p:cNvPr id="5" name="TextBox 4"/>
          <p:cNvSpPr txBox="1"/>
          <p:nvPr/>
        </p:nvSpPr>
        <p:spPr>
          <a:xfrm>
            <a:off x="0" y="0"/>
            <a:ext cx="12192000" cy="646331"/>
          </a:xfrm>
          <a:prstGeom prst="rect">
            <a:avLst/>
          </a:prstGeom>
          <a:noFill/>
        </p:spPr>
        <p:txBody>
          <a:bodyPr wrap="square" rtlCol="0">
            <a:spAutoFit/>
          </a:bodyPr>
          <a:lstStyle/>
          <a:p>
            <a:r>
              <a:rPr lang="en-US" sz="3600" b="1" dirty="0" smtClean="0"/>
              <a:t>New York banned LNG after the 1973 Staten Island explosion</a:t>
            </a:r>
            <a:endParaRPr lang="en-US" sz="3600" b="1"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14</a:t>
            </a:fld>
            <a:endParaRPr lang="en-US" dirty="0"/>
          </a:p>
        </p:txBody>
      </p:sp>
    </p:spTree>
  </p:cSld>
  <p:clrMapOvr>
    <a:masterClrMapping/>
  </p:clrMapOvr>
  <p:transition advTm="9901"/>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8568" y="5293895"/>
            <a:ext cx="7403432" cy="8181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60055" y="1116708"/>
            <a:ext cx="11230366" cy="1323439"/>
          </a:xfrm>
          <a:prstGeom prst="rect">
            <a:avLst/>
          </a:prstGeom>
          <a:noFill/>
        </p:spPr>
        <p:txBody>
          <a:bodyPr wrap="square" rtlCol="0">
            <a:spAutoFit/>
          </a:bodyPr>
          <a:lstStyle/>
          <a:p>
            <a:r>
              <a:rPr lang="en-US" sz="8000" dirty="0" smtClean="0"/>
              <a:t>Pollution and Our Health</a:t>
            </a:r>
            <a:endParaRPr lang="en-US" sz="8000" dirty="0"/>
          </a:p>
        </p:txBody>
      </p:sp>
      <p:sp>
        <p:nvSpPr>
          <p:cNvPr id="3" name="TextBox 2"/>
          <p:cNvSpPr txBox="1"/>
          <p:nvPr/>
        </p:nvSpPr>
        <p:spPr>
          <a:xfrm>
            <a:off x="7435517" y="5263593"/>
            <a:ext cx="4756484" cy="769441"/>
          </a:xfrm>
          <a:prstGeom prst="rect">
            <a:avLst/>
          </a:prstGeom>
          <a:noFill/>
        </p:spPr>
        <p:txBody>
          <a:bodyPr wrap="square" rtlCol="0">
            <a:spAutoFit/>
          </a:bodyPr>
          <a:lstStyle/>
          <a:p>
            <a:r>
              <a:rPr lang="en-US" sz="4400" b="1" dirty="0" smtClean="0">
                <a:solidFill>
                  <a:schemeClr val="bg1"/>
                </a:solidFill>
              </a:rPr>
              <a:t>save RGV from LNG</a:t>
            </a:r>
            <a:endParaRPr lang="en-US" sz="4400" b="1" dirty="0">
              <a:solidFill>
                <a:schemeClr val="bg1"/>
              </a:solidFill>
            </a:endParaRPr>
          </a:p>
        </p:txBody>
      </p:sp>
      <p:sp>
        <p:nvSpPr>
          <p:cNvPr id="5" name="Slide Number Placeholder 4"/>
          <p:cNvSpPr>
            <a:spLocks noGrp="1"/>
          </p:cNvSpPr>
          <p:nvPr>
            <p:ph type="sldNum" sz="quarter" idx="12"/>
          </p:nvPr>
        </p:nvSpPr>
        <p:spPr/>
        <p:txBody>
          <a:bodyPr/>
          <a:lstStyle/>
          <a:p>
            <a:fld id="{388EDA0F-B584-43D9-ACE1-24CC665044D8}" type="slidenum">
              <a:rPr lang="en-US" smtClean="0"/>
              <a:pPr/>
              <a:t>15</a:t>
            </a:fld>
            <a:endParaRPr lang="en-US" dirty="0"/>
          </a:p>
        </p:txBody>
      </p:sp>
    </p:spTree>
  </p:cSld>
  <p:clrMapOvr>
    <a:masterClrMapping/>
  </p:clrMapOvr>
  <p:transition advTm="369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6483"/>
            <a:ext cx="12192000" cy="8006346"/>
          </a:xfrm>
          <a:prstGeom prst="rect">
            <a:avLst/>
          </a:prstGeom>
          <a:effectLst/>
        </p:spPr>
      </p:pic>
      <p:sp>
        <p:nvSpPr>
          <p:cNvPr id="4" name="Rectangle 3"/>
          <p:cNvSpPr/>
          <p:nvPr/>
        </p:nvSpPr>
        <p:spPr>
          <a:xfrm>
            <a:off x="-4430111" y="0"/>
            <a:ext cx="4049486" cy="6858000"/>
          </a:xfrm>
          <a:prstGeom prst="rect">
            <a:avLst/>
          </a:prstGeom>
          <a:gradFill flip="none" rotWithShape="1">
            <a:gsLst>
              <a:gs pos="0">
                <a:schemeClr val="bg1">
                  <a:lumMod val="75000"/>
                  <a:shade val="30000"/>
                  <a:satMod val="115000"/>
                </a:schemeClr>
              </a:gs>
              <a:gs pos="62000">
                <a:srgbClr val="B0B0B0"/>
              </a:gs>
              <a:gs pos="42000">
                <a:schemeClr val="bg1">
                  <a:lumMod val="75000"/>
                  <a:shade val="67500"/>
                  <a:satMod val="115000"/>
                </a:schemeClr>
              </a:gs>
              <a:gs pos="100000">
                <a:schemeClr val="bg1">
                  <a:lumMod val="75000"/>
                  <a:shade val="100000"/>
                  <a:satMod val="115000"/>
                </a:schemeClr>
              </a:gs>
            </a:gsLst>
            <a:lin ang="10800000" scaled="1"/>
            <a:tileRect/>
          </a:gradFill>
          <a:ln>
            <a:noFill/>
          </a:ln>
          <a:effectLst>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201511" y="214604"/>
            <a:ext cx="3652935" cy="1569660"/>
          </a:xfrm>
          <a:prstGeom prst="rect">
            <a:avLst/>
          </a:prstGeom>
          <a:noFill/>
        </p:spPr>
        <p:txBody>
          <a:bodyPr wrap="square" rtlCol="0">
            <a:spAutoFit/>
          </a:bodyPr>
          <a:lstStyle/>
          <a:p>
            <a:r>
              <a:rPr lang="en-US" sz="3200" b="1"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Sabine Pass, LA </a:t>
            </a:r>
          </a:p>
          <a:p>
            <a:r>
              <a:rPr lang="en-US" sz="3200" b="1"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LNG Plant Expected Local Emissions</a:t>
            </a:r>
            <a:endParaRPr lang="en-US" sz="3200" dirty="0"/>
          </a:p>
        </p:txBody>
      </p:sp>
      <p:sp>
        <p:nvSpPr>
          <p:cNvPr id="8" name="TextBox 7"/>
          <p:cNvSpPr txBox="1"/>
          <p:nvPr/>
        </p:nvSpPr>
        <p:spPr>
          <a:xfrm>
            <a:off x="-4201511" y="1920475"/>
            <a:ext cx="3652935"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90.4 </a:t>
            </a:r>
            <a:r>
              <a:rPr lang="en-US"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tons per year (“tpy”) of v</a:t>
            </a: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olatile organic compounds </a:t>
            </a:r>
          </a:p>
          <a:p>
            <a:endPar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endParaRPr>
          </a:p>
          <a:p>
            <a:pPr marL="285750" indent="-285750">
              <a:buFont typeface="Arial" panose="020B0604020202020204" pitchFamily="34" charset="0"/>
              <a:buChar char="•"/>
            </a:pP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1,820.83 </a:t>
            </a:r>
            <a:r>
              <a:rPr lang="en-US"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tpy of </a:t>
            </a: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nitrogen oxides</a:t>
            </a:r>
          </a:p>
          <a:p>
            <a:endPar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endParaRPr>
          </a:p>
          <a:p>
            <a:pPr marL="285750" indent="-285750">
              <a:buFont typeface="Arial" panose="020B0604020202020204" pitchFamily="34" charset="0"/>
              <a:buChar char="•"/>
            </a:pPr>
            <a:r>
              <a:rPr lang="en-US"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2,800.6 tpy </a:t>
            </a: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of carbon monoxide</a:t>
            </a:r>
          </a:p>
          <a:p>
            <a:endPar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endParaRPr>
          </a:p>
          <a:p>
            <a:pPr marL="285750" indent="-285750">
              <a:buFont typeface="Arial" panose="020B0604020202020204" pitchFamily="34" charset="0"/>
              <a:buChar char="•"/>
            </a:pPr>
            <a:r>
              <a:rPr lang="en-US"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22.5 million tpy of carbon dioxide equivalent in greenhouse </a:t>
            </a: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gases</a:t>
            </a:r>
          </a:p>
          <a:p>
            <a:endParaRPr lang="en-US"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endParaRPr>
          </a:p>
          <a:p>
            <a:pPr marL="285750" indent="-285750">
              <a:buFont typeface="Arial" panose="020B0604020202020204" pitchFamily="34" charset="0"/>
              <a:buChar char="•"/>
            </a:pP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6.2 </a:t>
            </a:r>
            <a:r>
              <a:rPr lang="en-US"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tpy of sulfur </a:t>
            </a: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dioxide</a:t>
            </a:r>
          </a:p>
          <a:p>
            <a:pPr marL="285750" indent="-285750">
              <a:buFont typeface="Arial" panose="020B0604020202020204" pitchFamily="34" charset="0"/>
              <a:buChar char="•"/>
            </a:pPr>
            <a:endParaRPr lang="en-US"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endParaRPr>
          </a:p>
          <a:p>
            <a:pPr marL="285750" indent="-285750">
              <a:buFont typeface="Arial" panose="020B0604020202020204" pitchFamily="34" charset="0"/>
              <a:buChar char="•"/>
            </a:pP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117.8 </a:t>
            </a:r>
            <a:r>
              <a:rPr lang="en-US"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tpy </a:t>
            </a:r>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of particulate matter</a:t>
            </a:r>
          </a:p>
          <a:p>
            <a:pPr marL="285750" indent="-285750">
              <a:buFont typeface="Arial" panose="020B0604020202020204" pitchFamily="34" charset="0"/>
              <a:buChar char="•"/>
            </a:pPr>
            <a:endParaRPr lang="en-US" b="1" dirty="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endParaRPr>
          </a:p>
          <a:p>
            <a:r>
              <a:rPr lang="en-US"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As reported in the Sabine Pass, LLC.  Environmental Assessment </a:t>
            </a:r>
          </a:p>
        </p:txBody>
      </p:sp>
      <p:sp>
        <p:nvSpPr>
          <p:cNvPr id="7" name="TextBox 6"/>
          <p:cNvSpPr txBox="1"/>
          <p:nvPr/>
        </p:nvSpPr>
        <p:spPr>
          <a:xfrm>
            <a:off x="0" y="0"/>
            <a:ext cx="12192000" cy="646331"/>
          </a:xfrm>
          <a:prstGeom prst="rect">
            <a:avLst/>
          </a:prstGeom>
          <a:noFill/>
        </p:spPr>
        <p:txBody>
          <a:bodyPr wrap="square" rtlCol="0">
            <a:spAutoFit/>
          </a:bodyPr>
          <a:lstStyle/>
          <a:p>
            <a:r>
              <a:rPr lang="en-US" sz="3600" b="1" dirty="0" smtClean="0"/>
              <a:t>We can estimate pollution amounts based on Sabine Pass LNG</a:t>
            </a:r>
            <a:endParaRPr lang="en-US" sz="3600" b="1" dirty="0"/>
          </a:p>
        </p:txBody>
      </p:sp>
      <p:sp>
        <p:nvSpPr>
          <p:cNvPr id="9" name="Slide Number Placeholder 8"/>
          <p:cNvSpPr>
            <a:spLocks noGrp="1"/>
          </p:cNvSpPr>
          <p:nvPr>
            <p:ph type="sldNum" sz="quarter" idx="12"/>
          </p:nvPr>
        </p:nvSpPr>
        <p:spPr/>
        <p:txBody>
          <a:bodyPr/>
          <a:lstStyle/>
          <a:p>
            <a:fld id="{388EDA0F-B584-43D9-ACE1-24CC665044D8}" type="slidenum">
              <a:rPr lang="en-US" smtClean="0"/>
              <a:pPr/>
              <a:t>16</a:t>
            </a:fld>
            <a:endParaRPr lang="en-US" dirty="0"/>
          </a:p>
        </p:txBody>
      </p:sp>
    </p:spTree>
    <p:extLst>
      <p:ext uri="{BB962C8B-B14F-4D97-AF65-F5344CB8AC3E}">
        <p14:creationId xmlns:p14="http://schemas.microsoft.com/office/powerpoint/2010/main" val="1941679679"/>
      </p:ext>
    </p:extLst>
  </p:cSld>
  <p:clrMapOvr>
    <a:masterClrMapping/>
  </p:clrMapOvr>
  <p:transition advTm="10501"/>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Jesse\Dropbox\LNG at Port\Photos\traffic - mysanantoniodotcom.jpg"/>
          <p:cNvPicPr>
            <a:picLocks noChangeAspect="1" noChangeArrowheads="1"/>
          </p:cNvPicPr>
          <p:nvPr/>
        </p:nvPicPr>
        <p:blipFill>
          <a:blip r:embed="rId2" cstate="print"/>
          <a:srcRect t="28085" b="7683"/>
          <a:stretch>
            <a:fillRect/>
          </a:stretch>
        </p:blipFill>
        <p:spPr bwMode="auto">
          <a:xfrm>
            <a:off x="0" y="1227221"/>
            <a:ext cx="12192000" cy="5029200"/>
          </a:xfrm>
          <a:prstGeom prst="rect">
            <a:avLst/>
          </a:prstGeom>
          <a:noFill/>
        </p:spPr>
      </p:pic>
      <p:sp>
        <p:nvSpPr>
          <p:cNvPr id="2" name="TextBox 1"/>
          <p:cNvSpPr txBox="1"/>
          <p:nvPr/>
        </p:nvSpPr>
        <p:spPr>
          <a:xfrm>
            <a:off x="0" y="76200"/>
            <a:ext cx="12192000" cy="1261884"/>
          </a:xfrm>
          <a:prstGeom prst="rect">
            <a:avLst/>
          </a:prstGeom>
          <a:noFill/>
        </p:spPr>
        <p:txBody>
          <a:bodyPr wrap="square" rtlCol="0">
            <a:spAutoFit/>
          </a:bodyPr>
          <a:lstStyle/>
          <a:p>
            <a:r>
              <a:rPr lang="en-US" sz="4000" b="1" dirty="0" smtClean="0">
                <a:latin typeface="Franklin Gothic Medium" panose="020B0603020102020204" pitchFamily="34" charset="0"/>
              </a:rPr>
              <a:t>Nitrogen Oxides (NO</a:t>
            </a:r>
            <a:r>
              <a:rPr lang="en-US" sz="4000" b="1" baseline="-25000" dirty="0" smtClean="0">
                <a:latin typeface="Franklin Gothic Medium" panose="020B0603020102020204" pitchFamily="34" charset="0"/>
              </a:rPr>
              <a:t>x</a:t>
            </a:r>
            <a:r>
              <a:rPr lang="en-US" sz="4000" b="1" dirty="0" smtClean="0">
                <a:latin typeface="Franklin Gothic Medium" panose="020B0603020102020204" pitchFamily="34" charset="0"/>
              </a:rPr>
              <a:t>) 7,296 tons/year</a:t>
            </a:r>
          </a:p>
          <a:p>
            <a:r>
              <a:rPr lang="en-US" sz="3600" dirty="0" smtClean="0"/>
              <a:t>forms smog, worsens asthma symptoms, and damages lungs</a:t>
            </a:r>
            <a:endParaRPr lang="en-US" sz="3600" dirty="0"/>
          </a:p>
        </p:txBody>
      </p:sp>
      <p:sp>
        <p:nvSpPr>
          <p:cNvPr id="3" name="TextBox 2"/>
          <p:cNvSpPr txBox="1"/>
          <p:nvPr/>
        </p:nvSpPr>
        <p:spPr>
          <a:xfrm>
            <a:off x="0" y="6273225"/>
            <a:ext cx="12192000" cy="584775"/>
          </a:xfrm>
          <a:prstGeom prst="rect">
            <a:avLst/>
          </a:prstGeom>
          <a:noFill/>
        </p:spPr>
        <p:txBody>
          <a:bodyPr wrap="square" rtlCol="0">
            <a:spAutoFit/>
          </a:bodyPr>
          <a:lstStyle/>
          <a:p>
            <a:r>
              <a:rPr lang="en-US" sz="3200" i="1" dirty="0" smtClean="0">
                <a:latin typeface="Franklin Gothic Medium" panose="020B0603020102020204" pitchFamily="34" charset="0"/>
              </a:rPr>
              <a:t>All the vehicles in Cameron County produce this much each year!!!</a:t>
            </a:r>
            <a:endParaRPr lang="en-US" sz="3200" i="1" dirty="0">
              <a:latin typeface="Franklin Gothic Medium" panose="020B0603020102020204" pitchFamily="34" charset="0"/>
            </a:endParaRPr>
          </a:p>
        </p:txBody>
      </p:sp>
      <p:sp>
        <p:nvSpPr>
          <p:cNvPr id="5" name="Slide Number Placeholder 4"/>
          <p:cNvSpPr>
            <a:spLocks noGrp="1"/>
          </p:cNvSpPr>
          <p:nvPr>
            <p:ph type="sldNum" sz="quarter" idx="12"/>
          </p:nvPr>
        </p:nvSpPr>
        <p:spPr/>
        <p:txBody>
          <a:bodyPr/>
          <a:lstStyle/>
          <a:p>
            <a:fld id="{388EDA0F-B584-43D9-ACE1-24CC665044D8}" type="slidenum">
              <a:rPr lang="en-US" smtClean="0"/>
              <a:pPr/>
              <a:t>17</a:t>
            </a:fld>
            <a:endParaRPr lang="en-US" dirty="0"/>
          </a:p>
        </p:txBody>
      </p:sp>
    </p:spTree>
    <p:extLst>
      <p:ext uri="{BB962C8B-B14F-4D97-AF65-F5344CB8AC3E}">
        <p14:creationId xmlns:p14="http://schemas.microsoft.com/office/powerpoint/2010/main" val="19484318"/>
      </p:ext>
    </p:extLst>
  </p:cSld>
  <p:clrMapOvr>
    <a:masterClrMapping/>
  </p:clrMapOvr>
  <p:transition advTm="32911"/>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73225"/>
            <a:ext cx="12192000" cy="584775"/>
          </a:xfrm>
          <a:prstGeom prst="rect">
            <a:avLst/>
          </a:prstGeom>
          <a:noFill/>
        </p:spPr>
        <p:txBody>
          <a:bodyPr wrap="square" rtlCol="0">
            <a:spAutoFit/>
          </a:bodyPr>
          <a:lstStyle/>
          <a:p>
            <a:r>
              <a:rPr lang="en-US" sz="3200" i="1" dirty="0" smtClean="0">
                <a:latin typeface="Franklin Gothic Medium" panose="020B0603020102020204" pitchFamily="34" charset="0"/>
              </a:rPr>
              <a:t>A 20% increase to Cameron County!!!</a:t>
            </a:r>
            <a:endParaRPr lang="en-US" sz="3200" i="1" dirty="0">
              <a:latin typeface="Franklin Gothic Medium" panose="020B0603020102020204" pitchFamily="34" charset="0"/>
            </a:endParaRPr>
          </a:p>
        </p:txBody>
      </p:sp>
      <p:sp>
        <p:nvSpPr>
          <p:cNvPr id="2" name="TextBox 1"/>
          <p:cNvSpPr txBox="1"/>
          <p:nvPr/>
        </p:nvSpPr>
        <p:spPr>
          <a:xfrm>
            <a:off x="0" y="76200"/>
            <a:ext cx="12192000" cy="1261884"/>
          </a:xfrm>
          <a:prstGeom prst="rect">
            <a:avLst/>
          </a:prstGeom>
          <a:noFill/>
        </p:spPr>
        <p:txBody>
          <a:bodyPr wrap="square" rtlCol="0">
            <a:spAutoFit/>
          </a:bodyPr>
          <a:lstStyle/>
          <a:p>
            <a:r>
              <a:rPr lang="en-US" sz="4000" b="1" dirty="0" smtClean="0">
                <a:latin typeface="Franklin Gothic Medium" panose="020B0603020102020204" pitchFamily="34" charset="0"/>
              </a:rPr>
              <a:t>Carbon Monoxide (CO) 11,222 tons/year</a:t>
            </a:r>
          </a:p>
          <a:p>
            <a:r>
              <a:rPr lang="en-US" sz="3600" dirty="0" smtClean="0"/>
              <a:t>CO is a poison produced when fossil fuels don’t burn completely</a:t>
            </a:r>
            <a:endParaRPr lang="en-US" sz="3600" dirty="0"/>
          </a:p>
        </p:txBody>
      </p:sp>
      <p:sp>
        <p:nvSpPr>
          <p:cNvPr id="8" name="Slide Number Placeholder 7"/>
          <p:cNvSpPr>
            <a:spLocks noGrp="1"/>
          </p:cNvSpPr>
          <p:nvPr>
            <p:ph type="sldNum" sz="quarter" idx="12"/>
          </p:nvPr>
        </p:nvSpPr>
        <p:spPr/>
        <p:txBody>
          <a:bodyPr/>
          <a:lstStyle/>
          <a:p>
            <a:fld id="{388EDA0F-B584-43D9-ACE1-24CC665044D8}" type="slidenum">
              <a:rPr lang="en-US" smtClean="0"/>
              <a:pPr/>
              <a:t>18</a:t>
            </a:fld>
            <a:endParaRPr lang="en-US" dirty="0"/>
          </a:p>
        </p:txBody>
      </p:sp>
      <p:pic>
        <p:nvPicPr>
          <p:cNvPr id="93185" name="Picture 1" descr="C:\Users\Jesse\Dropbox\LNG at Port\Photos\pollution\co2.gif"/>
          <p:cNvPicPr>
            <a:picLocks noChangeAspect="1" noChangeArrowheads="1"/>
          </p:cNvPicPr>
          <p:nvPr/>
        </p:nvPicPr>
        <p:blipFill>
          <a:blip r:embed="rId2" cstate="print"/>
          <a:srcRect/>
          <a:stretch>
            <a:fillRect/>
          </a:stretch>
        </p:blipFill>
        <p:spPr bwMode="auto">
          <a:xfrm>
            <a:off x="2895600" y="1428750"/>
            <a:ext cx="6000750" cy="4800600"/>
          </a:xfrm>
          <a:prstGeom prst="rect">
            <a:avLst/>
          </a:prstGeom>
          <a:noFill/>
        </p:spPr>
      </p:pic>
    </p:spTree>
    <p:extLst>
      <p:ext uri="{BB962C8B-B14F-4D97-AF65-F5344CB8AC3E}">
        <p14:creationId xmlns:p14="http://schemas.microsoft.com/office/powerpoint/2010/main" val="4284685554"/>
      </p:ext>
    </p:extLst>
  </p:cSld>
  <p:clrMapOvr>
    <a:masterClrMapping/>
  </p:clrMapOvr>
  <p:transition advTm="13701"/>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1815882"/>
          </a:xfrm>
          <a:prstGeom prst="rect">
            <a:avLst/>
          </a:prstGeom>
          <a:noFill/>
        </p:spPr>
        <p:txBody>
          <a:bodyPr wrap="square" rtlCol="0">
            <a:spAutoFit/>
          </a:bodyPr>
          <a:lstStyle/>
          <a:p>
            <a:r>
              <a:rPr lang="en-US" sz="4000" b="1" dirty="0" smtClean="0">
                <a:latin typeface="Franklin Gothic Medium" panose="020B0603020102020204" pitchFamily="34" charset="0"/>
              </a:rPr>
              <a:t>Green House Gases (GHG) 10,100,000 tons/year</a:t>
            </a:r>
          </a:p>
          <a:p>
            <a:r>
              <a:rPr lang="en-US" sz="3600" dirty="0" smtClean="0"/>
              <a:t>GHG trap heat in the atmosphere &amp; contribute to climate change</a:t>
            </a:r>
            <a:endParaRPr lang="en-US" sz="3600" dirty="0"/>
          </a:p>
        </p:txBody>
      </p:sp>
      <p:sp>
        <p:nvSpPr>
          <p:cNvPr id="3" name="TextBox 2"/>
          <p:cNvSpPr txBox="1"/>
          <p:nvPr/>
        </p:nvSpPr>
        <p:spPr>
          <a:xfrm>
            <a:off x="0" y="5780782"/>
            <a:ext cx="12192000" cy="1077218"/>
          </a:xfrm>
          <a:prstGeom prst="rect">
            <a:avLst/>
          </a:prstGeom>
          <a:noFill/>
        </p:spPr>
        <p:txBody>
          <a:bodyPr wrap="square" rtlCol="0">
            <a:spAutoFit/>
          </a:bodyPr>
          <a:lstStyle/>
          <a:p>
            <a:pPr algn="ctr"/>
            <a:r>
              <a:rPr lang="en-US" sz="3200" i="1" dirty="0" smtClean="0">
                <a:latin typeface="Franklin Gothic Medium" panose="020B0603020102020204" pitchFamily="34" charset="0"/>
              </a:rPr>
              <a:t>The largest sources in Cameron County, Silas Ray power plant and the municipal dump, only produce 130,815 tons</a:t>
            </a:r>
            <a:endParaRPr lang="en-US" sz="3200" i="1" dirty="0">
              <a:latin typeface="Franklin Gothic Medium" panose="020B0603020102020204" pitchFamily="34" charset="0"/>
            </a:endParaRPr>
          </a:p>
        </p:txBody>
      </p:sp>
      <p:pic>
        <p:nvPicPr>
          <p:cNvPr id="82946" name="Picture 2" descr="C:\Users\Jesse\Dropbox\LNG at Port\Photos\silas ray - pub.jpg"/>
          <p:cNvPicPr>
            <a:picLocks noChangeAspect="1" noChangeArrowheads="1"/>
          </p:cNvPicPr>
          <p:nvPr/>
        </p:nvPicPr>
        <p:blipFill>
          <a:blip r:embed="rId2" cstate="print"/>
          <a:srcRect/>
          <a:stretch>
            <a:fillRect/>
          </a:stretch>
        </p:blipFill>
        <p:spPr bwMode="auto">
          <a:xfrm>
            <a:off x="101601" y="1876926"/>
            <a:ext cx="5947719" cy="3977774"/>
          </a:xfrm>
          <a:prstGeom prst="rect">
            <a:avLst/>
          </a:prstGeom>
          <a:noFill/>
        </p:spPr>
      </p:pic>
      <p:pic>
        <p:nvPicPr>
          <p:cNvPr id="82947" name="Picture 3" descr="C:\Users\Jesse\Dropbox\LNG at Port\Photos\brownsville dump - lonestar birding and beyond.jpg"/>
          <p:cNvPicPr>
            <a:picLocks noChangeAspect="1" noChangeArrowheads="1"/>
          </p:cNvPicPr>
          <p:nvPr/>
        </p:nvPicPr>
        <p:blipFill>
          <a:blip r:embed="rId3" cstate="print"/>
          <a:srcRect/>
          <a:stretch>
            <a:fillRect/>
          </a:stretch>
        </p:blipFill>
        <p:spPr bwMode="auto">
          <a:xfrm>
            <a:off x="6189980" y="1906701"/>
            <a:ext cx="5880100" cy="3921291"/>
          </a:xfrm>
          <a:prstGeom prst="rect">
            <a:avLst/>
          </a:prstGeom>
          <a:noFill/>
        </p:spPr>
      </p:pic>
      <p:sp>
        <p:nvSpPr>
          <p:cNvPr id="6" name="Slide Number Placeholder 5"/>
          <p:cNvSpPr>
            <a:spLocks noGrp="1"/>
          </p:cNvSpPr>
          <p:nvPr>
            <p:ph type="sldNum" sz="quarter" idx="12"/>
          </p:nvPr>
        </p:nvSpPr>
        <p:spPr/>
        <p:txBody>
          <a:bodyPr/>
          <a:lstStyle/>
          <a:p>
            <a:fld id="{388EDA0F-B584-43D9-ACE1-24CC665044D8}" type="slidenum">
              <a:rPr lang="en-US" smtClean="0"/>
              <a:pPr/>
              <a:t>19</a:t>
            </a:fld>
            <a:endParaRPr lang="en-US" dirty="0"/>
          </a:p>
        </p:txBody>
      </p:sp>
    </p:spTree>
    <p:extLst>
      <p:ext uri="{BB962C8B-B14F-4D97-AF65-F5344CB8AC3E}">
        <p14:creationId xmlns:p14="http://schemas.microsoft.com/office/powerpoint/2010/main" val="1880852821"/>
      </p:ext>
    </p:extLst>
  </p:cSld>
  <p:clrMapOvr>
    <a:masterClrMapping/>
  </p:clrMapOvr>
  <p:transition advTm="274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a:spLocks noChangeArrowheads="1"/>
          </p:cNvSpPr>
          <p:nvPr/>
        </p:nvSpPr>
        <p:spPr bwMode="auto">
          <a:xfrm>
            <a:off x="6408846" y="2378796"/>
            <a:ext cx="1371600" cy="251224"/>
          </a:xfrm>
          <a:prstGeom prst="rightArrow">
            <a:avLst>
              <a:gd name="adj1" fmla="val 25046"/>
              <a:gd name="adj2" fmla="val 4582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12" name="TextBox 11"/>
          <p:cNvSpPr txBox="1"/>
          <p:nvPr/>
        </p:nvSpPr>
        <p:spPr>
          <a:xfrm>
            <a:off x="0" y="0"/>
            <a:ext cx="11616264" cy="707886"/>
          </a:xfrm>
          <a:prstGeom prst="rect">
            <a:avLst/>
          </a:prstGeom>
          <a:noFill/>
        </p:spPr>
        <p:txBody>
          <a:bodyPr wrap="square" rtlCol="0">
            <a:spAutoFit/>
          </a:bodyPr>
          <a:lstStyle/>
          <a:p>
            <a:pPr algn="ctr"/>
            <a:r>
              <a:rPr lang="en-US" sz="4000" b="1" dirty="0" smtClean="0"/>
              <a:t>What is LNG? Continued.. </a:t>
            </a:r>
            <a:endParaRPr lang="en-US" sz="4000" b="1" dirty="0"/>
          </a:p>
        </p:txBody>
      </p:sp>
      <p:cxnSp>
        <p:nvCxnSpPr>
          <p:cNvPr id="15" name="Straight Connector 14"/>
          <p:cNvCxnSpPr/>
          <p:nvPr/>
        </p:nvCxnSpPr>
        <p:spPr>
          <a:xfrm>
            <a:off x="10583005" y="6372345"/>
            <a:ext cx="1352944" cy="0"/>
          </a:xfrm>
          <a:prstGeom prst="line">
            <a:avLst/>
          </a:prstGeom>
          <a:ln w="76200"/>
        </p:spPr>
        <p:style>
          <a:lnRef idx="1">
            <a:schemeClr val="dk1"/>
          </a:lnRef>
          <a:fillRef idx="0">
            <a:schemeClr val="dk1"/>
          </a:fillRef>
          <a:effectRef idx="0">
            <a:schemeClr val="dk1"/>
          </a:effectRef>
          <a:fontRef idx="minor">
            <a:schemeClr val="tx1"/>
          </a:fontRef>
        </p:style>
      </p:cxnSp>
      <p:sp>
        <p:nvSpPr>
          <p:cNvPr id="16" name="Slide Number Placeholder 15"/>
          <p:cNvSpPr>
            <a:spLocks noGrp="1"/>
          </p:cNvSpPr>
          <p:nvPr>
            <p:ph type="sldNum" sz="quarter" idx="12"/>
          </p:nvPr>
        </p:nvSpPr>
        <p:spPr/>
        <p:txBody>
          <a:bodyPr/>
          <a:lstStyle/>
          <a:p>
            <a:fld id="{388EDA0F-B584-43D9-ACE1-24CC665044D8}" type="slidenum">
              <a:rPr lang="en-US" smtClean="0"/>
              <a:pPr/>
              <a:t>2</a:t>
            </a:fld>
            <a:endParaRPr lang="en-US" dirty="0"/>
          </a:p>
        </p:txBody>
      </p:sp>
      <p:grpSp>
        <p:nvGrpSpPr>
          <p:cNvPr id="14" name="Group 25"/>
          <p:cNvGrpSpPr/>
          <p:nvPr/>
        </p:nvGrpSpPr>
        <p:grpSpPr>
          <a:xfrm>
            <a:off x="1292802" y="1103594"/>
            <a:ext cx="2301765" cy="4572000"/>
            <a:chOff x="1434696" y="1103594"/>
            <a:chExt cx="2301765" cy="4572000"/>
          </a:xfrm>
        </p:grpSpPr>
        <p:sp>
          <p:nvSpPr>
            <p:cNvPr id="11" name="TextBox 10"/>
            <p:cNvSpPr txBox="1"/>
            <p:nvPr/>
          </p:nvSpPr>
          <p:spPr>
            <a:xfrm>
              <a:off x="1625774" y="3687581"/>
              <a:ext cx="2000329" cy="1569660"/>
            </a:xfrm>
            <a:prstGeom prst="rect">
              <a:avLst/>
            </a:prstGeom>
            <a:noFill/>
          </p:spPr>
          <p:txBody>
            <a:bodyPr wrap="square" rtlCol="0">
              <a:spAutoFit/>
            </a:bodyPr>
            <a:lstStyle/>
            <a:p>
              <a:r>
                <a:rPr lang="en-US" sz="2400" dirty="0" smtClean="0">
                  <a:latin typeface="Franklin Gothic Medium" panose="020B0603020102020204" pitchFamily="34" charset="0"/>
                </a:rPr>
                <a:t>Gas is cooled to -260</a:t>
              </a:r>
              <a:r>
                <a:rPr lang="en-US" sz="2400" b="1" dirty="0" smtClean="0">
                  <a:latin typeface="Calibri"/>
                </a:rPr>
                <a:t>ᵒ</a:t>
              </a:r>
              <a:r>
                <a:rPr lang="en-US" sz="2400" dirty="0" smtClean="0">
                  <a:latin typeface="Franklin Gothic Medium" panose="020B0603020102020204" pitchFamily="34" charset="0"/>
                </a:rPr>
                <a:t>F and 1/600</a:t>
              </a:r>
              <a:r>
                <a:rPr lang="en-US" sz="2400" baseline="30000" dirty="0" smtClean="0">
                  <a:latin typeface="Franklin Gothic Medium" panose="020B0603020102020204" pitchFamily="34" charset="0"/>
                </a:rPr>
                <a:t>th</a:t>
              </a:r>
              <a:r>
                <a:rPr lang="en-US" sz="2400" dirty="0" smtClean="0">
                  <a:latin typeface="Franklin Gothic Medium" panose="020B0603020102020204" pitchFamily="34" charset="0"/>
                </a:rPr>
                <a:t>  its volume.</a:t>
              </a:r>
              <a:endParaRPr lang="en-US" sz="2400" dirty="0">
                <a:latin typeface="Franklin Gothic Medium" panose="020B0603020102020204" pitchFamily="34" charset="0"/>
              </a:endParaRPr>
            </a:p>
          </p:txBody>
        </p:sp>
        <p:grpSp>
          <p:nvGrpSpPr>
            <p:cNvPr id="17" name="Group 20"/>
            <p:cNvGrpSpPr/>
            <p:nvPr/>
          </p:nvGrpSpPr>
          <p:grpSpPr>
            <a:xfrm>
              <a:off x="1671932" y="1278071"/>
              <a:ext cx="1907371" cy="2243540"/>
              <a:chOff x="568312" y="1010049"/>
              <a:chExt cx="1907371" cy="224354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8312" y="2115139"/>
                <a:ext cx="1164655" cy="1138450"/>
              </a:xfrm>
              <a:prstGeom prst="rect">
                <a:avLst/>
              </a:prstGeom>
            </p:spPr>
          </p:pic>
          <p:sp>
            <p:nvSpPr>
              <p:cNvPr id="3" name="Right Arrow 2"/>
              <p:cNvSpPr>
                <a:spLocks noChangeArrowheads="1"/>
              </p:cNvSpPr>
              <p:nvPr/>
            </p:nvSpPr>
            <p:spPr bwMode="auto">
              <a:xfrm rot="17999814">
                <a:off x="1186984" y="1780651"/>
                <a:ext cx="207224" cy="251573"/>
              </a:xfrm>
              <a:prstGeom prst="rightArrow">
                <a:avLst>
                  <a:gd name="adj1" fmla="val 25046"/>
                  <a:gd name="adj2" fmla="val 45823"/>
                </a:avLst>
              </a:prstGeom>
              <a:solidFill>
                <a:srgbClr val="FF0000"/>
              </a:soli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4" name="TextBox 3"/>
              <p:cNvSpPr txBox="1"/>
              <p:nvPr/>
            </p:nvSpPr>
            <p:spPr>
              <a:xfrm>
                <a:off x="1164468" y="1281039"/>
                <a:ext cx="1311215" cy="369332"/>
              </a:xfrm>
              <a:prstGeom prst="rect">
                <a:avLst/>
              </a:prstGeom>
              <a:noFill/>
            </p:spPr>
            <p:txBody>
              <a:bodyPr wrap="square" rtlCol="0">
                <a:spAutoFit/>
              </a:bodyPr>
              <a:lstStyle/>
              <a:p>
                <a:r>
                  <a:rPr lang="en-US" dirty="0" smtClean="0">
                    <a:latin typeface="Franklin Gothic Medium" panose="020B0603020102020204" pitchFamily="34" charset="0"/>
                  </a:rPr>
                  <a:t>Nitrogen</a:t>
                </a:r>
                <a:endParaRPr lang="en-US" dirty="0">
                  <a:latin typeface="Franklin Gothic Medium" panose="020B0603020102020204" pitchFamily="34" charset="0"/>
                </a:endParaRPr>
              </a:p>
            </p:txBody>
          </p:sp>
          <p:sp>
            <p:nvSpPr>
              <p:cNvPr id="13" name="Cloud 12"/>
              <p:cNvSpPr/>
              <p:nvPr/>
            </p:nvSpPr>
            <p:spPr>
              <a:xfrm>
                <a:off x="1057015" y="1010049"/>
                <a:ext cx="1418668" cy="79346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p:cNvSpPr/>
            <p:nvPr/>
          </p:nvSpPr>
          <p:spPr>
            <a:xfrm>
              <a:off x="1434696" y="1103594"/>
              <a:ext cx="2301765" cy="457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24"/>
          <p:cNvGrpSpPr/>
          <p:nvPr/>
        </p:nvGrpSpPr>
        <p:grpSpPr>
          <a:xfrm>
            <a:off x="4204147" y="1114109"/>
            <a:ext cx="2301765" cy="4577250"/>
            <a:chOff x="3100527" y="846087"/>
            <a:chExt cx="2301765" cy="457725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4227" y="1220722"/>
              <a:ext cx="1994066" cy="1994066"/>
            </a:xfrm>
            <a:prstGeom prst="rect">
              <a:avLst/>
            </a:prstGeom>
          </p:spPr>
        </p:pic>
        <p:sp>
          <p:nvSpPr>
            <p:cNvPr id="6" name="TextBox 5"/>
            <p:cNvSpPr txBox="1"/>
            <p:nvPr/>
          </p:nvSpPr>
          <p:spPr>
            <a:xfrm>
              <a:off x="3509522" y="3364829"/>
              <a:ext cx="1806926" cy="1938992"/>
            </a:xfrm>
            <a:prstGeom prst="rect">
              <a:avLst/>
            </a:prstGeom>
            <a:noFill/>
          </p:spPr>
          <p:txBody>
            <a:bodyPr wrap="square" rtlCol="0">
              <a:spAutoFit/>
            </a:bodyPr>
            <a:lstStyle/>
            <a:p>
              <a:r>
                <a:rPr lang="en-US" sz="2400" dirty="0" smtClean="0">
                  <a:latin typeface="Franklin Gothic Medium" panose="020B0603020102020204" pitchFamily="34" charset="0"/>
                </a:rPr>
                <a:t>Liquefied methane (LNG) is loaded on to tankers.</a:t>
              </a:r>
              <a:endParaRPr lang="en-US" sz="2400" dirty="0">
                <a:latin typeface="Franklin Gothic Medium" panose="020B0603020102020204" pitchFamily="34" charset="0"/>
              </a:endParaRPr>
            </a:p>
          </p:txBody>
        </p:sp>
        <p:sp>
          <p:nvSpPr>
            <p:cNvPr id="20" name="Rectangle 19"/>
            <p:cNvSpPr/>
            <p:nvPr/>
          </p:nvSpPr>
          <p:spPr>
            <a:xfrm>
              <a:off x="3100527" y="846087"/>
              <a:ext cx="2301765" cy="4577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3"/>
          <p:cNvGrpSpPr/>
          <p:nvPr/>
        </p:nvGrpSpPr>
        <p:grpSpPr>
          <a:xfrm>
            <a:off x="7336244" y="1124619"/>
            <a:ext cx="3321279" cy="4577250"/>
            <a:chOff x="6232624" y="856597"/>
            <a:chExt cx="3321279" cy="457725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1997" y="1507758"/>
              <a:ext cx="1218133" cy="1243249"/>
            </a:xfrm>
            <a:prstGeom prst="rect">
              <a:avLst/>
            </a:prstGeom>
          </p:spPr>
        </p:pic>
        <p:sp>
          <p:nvSpPr>
            <p:cNvPr id="9" name="TextBox 8"/>
            <p:cNvSpPr txBox="1"/>
            <p:nvPr/>
          </p:nvSpPr>
          <p:spPr>
            <a:xfrm>
              <a:off x="6467014" y="3098086"/>
              <a:ext cx="3086889" cy="1938992"/>
            </a:xfrm>
            <a:prstGeom prst="rect">
              <a:avLst/>
            </a:prstGeom>
            <a:noFill/>
          </p:spPr>
          <p:txBody>
            <a:bodyPr wrap="square" rtlCol="0">
              <a:spAutoFit/>
            </a:bodyPr>
            <a:lstStyle/>
            <a:p>
              <a:r>
                <a:rPr lang="en-US" sz="2400" dirty="0" smtClean="0">
                  <a:latin typeface="Franklin Gothic Medium" panose="020B0603020102020204" pitchFamily="34" charset="0"/>
                </a:rPr>
                <a:t>The LNG is exported, re-gasified, and sold in foreign markets</a:t>
              </a:r>
              <a:r>
                <a:rPr lang="en-US" sz="2400" dirty="0">
                  <a:latin typeface="Franklin Gothic Medium" panose="020B0603020102020204" pitchFamily="34" charset="0"/>
                </a:rPr>
                <a:t> </a:t>
              </a:r>
              <a:r>
                <a:rPr lang="en-US" sz="2400" dirty="0" smtClean="0">
                  <a:latin typeface="Franklin Gothic Medium" panose="020B0603020102020204" pitchFamily="34" charset="0"/>
                </a:rPr>
                <a:t>(where there are higher prices)</a:t>
              </a:r>
              <a:endParaRPr lang="en-US" sz="2400" dirty="0">
                <a:latin typeface="Franklin Gothic Medium" panose="020B0603020102020204" pitchFamily="34" charset="0"/>
              </a:endParaRPr>
            </a:p>
          </p:txBody>
        </p:sp>
        <p:sp>
          <p:nvSpPr>
            <p:cNvPr id="23" name="Rectangle 22"/>
            <p:cNvSpPr/>
            <p:nvPr/>
          </p:nvSpPr>
          <p:spPr>
            <a:xfrm>
              <a:off x="6232624" y="856597"/>
              <a:ext cx="3147873" cy="4577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ight Arrow 27"/>
          <p:cNvSpPr>
            <a:spLocks noChangeArrowheads="1"/>
          </p:cNvSpPr>
          <p:nvPr/>
        </p:nvSpPr>
        <p:spPr bwMode="auto">
          <a:xfrm rot="2907372">
            <a:off x="292265" y="308974"/>
            <a:ext cx="1280160" cy="526256"/>
          </a:xfrm>
          <a:prstGeom prst="rightArrow">
            <a:avLst>
              <a:gd name="adj1" fmla="val 25046"/>
              <a:gd name="adj2" fmla="val 4582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8" name="Right Arrow 7"/>
          <p:cNvSpPr>
            <a:spLocks noChangeArrowheads="1"/>
          </p:cNvSpPr>
          <p:nvPr/>
        </p:nvSpPr>
        <p:spPr bwMode="auto">
          <a:xfrm>
            <a:off x="3498476" y="2732524"/>
            <a:ext cx="914400" cy="253865"/>
          </a:xfrm>
          <a:prstGeom prst="rightArrow">
            <a:avLst>
              <a:gd name="adj1" fmla="val 25046"/>
              <a:gd name="adj2" fmla="val 4582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pic>
        <p:nvPicPr>
          <p:cNvPr id="24" name="~PP2010.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15430167"/>
      </p:ext>
    </p:extLst>
  </p:cSld>
  <p:clrMapOvr>
    <a:masterClrMapping/>
  </p:clrMapOvr>
  <p:transition advTm="14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C:\Users\Jesse\Dropbox\LNG at Port\Photos\pollution\toxic air pollutants.gif"/>
          <p:cNvPicPr>
            <a:picLocks noChangeAspect="1" noChangeArrowheads="1"/>
          </p:cNvPicPr>
          <p:nvPr/>
        </p:nvPicPr>
        <p:blipFill>
          <a:blip r:embed="rId2" cstate="print"/>
          <a:srcRect/>
          <a:stretch>
            <a:fillRect/>
          </a:stretch>
        </p:blipFill>
        <p:spPr bwMode="auto">
          <a:xfrm>
            <a:off x="2586989" y="1209846"/>
            <a:ext cx="7166611" cy="5537836"/>
          </a:xfrm>
          <a:prstGeom prst="rect">
            <a:avLst/>
          </a:prstGeom>
          <a:noFill/>
        </p:spPr>
      </p:pic>
      <p:sp>
        <p:nvSpPr>
          <p:cNvPr id="3" name="TextBox 2"/>
          <p:cNvSpPr txBox="1"/>
          <p:nvPr/>
        </p:nvSpPr>
        <p:spPr>
          <a:xfrm>
            <a:off x="0" y="6273225"/>
            <a:ext cx="11772900" cy="584775"/>
          </a:xfrm>
          <a:prstGeom prst="rect">
            <a:avLst/>
          </a:prstGeom>
          <a:noFill/>
        </p:spPr>
        <p:txBody>
          <a:bodyPr wrap="square" rtlCol="0">
            <a:spAutoFit/>
          </a:bodyPr>
          <a:lstStyle/>
          <a:p>
            <a:r>
              <a:rPr lang="en-US" sz="3200" i="1" dirty="0" smtClean="0">
                <a:latin typeface="Franklin Gothic Medium" panose="020B0603020102020204" pitchFamily="34" charset="0"/>
              </a:rPr>
              <a:t>A 5% increase to stationary sources in Cameron County!!!</a:t>
            </a:r>
            <a:endParaRPr lang="en-US" sz="3200" i="1" dirty="0">
              <a:latin typeface="Franklin Gothic Medium" panose="020B0603020102020204" pitchFamily="34" charset="0"/>
            </a:endParaRPr>
          </a:p>
        </p:txBody>
      </p:sp>
      <p:sp>
        <p:nvSpPr>
          <p:cNvPr id="2" name="TextBox 1"/>
          <p:cNvSpPr txBox="1"/>
          <p:nvPr/>
        </p:nvSpPr>
        <p:spPr>
          <a:xfrm>
            <a:off x="0" y="0"/>
            <a:ext cx="12192000" cy="1261884"/>
          </a:xfrm>
          <a:prstGeom prst="rect">
            <a:avLst/>
          </a:prstGeom>
          <a:noFill/>
        </p:spPr>
        <p:txBody>
          <a:bodyPr wrap="square" rtlCol="0">
            <a:spAutoFit/>
          </a:bodyPr>
          <a:lstStyle/>
          <a:p>
            <a:r>
              <a:rPr lang="en-US" sz="4000" b="1" dirty="0" smtClean="0">
                <a:latin typeface="Franklin Gothic Medium" panose="020B0603020102020204" pitchFamily="34" charset="0"/>
              </a:rPr>
              <a:t>Volatile Organic Compounds (VOCs) 362 tons/year</a:t>
            </a:r>
          </a:p>
          <a:p>
            <a:r>
              <a:rPr lang="en-US" sz="3600" dirty="0" smtClean="0"/>
              <a:t>VOCs contribute to smog, pollute water, and can cause cancer</a:t>
            </a:r>
            <a:endParaRPr lang="en-US" sz="3600" dirty="0"/>
          </a:p>
        </p:txBody>
      </p:sp>
      <p:sp>
        <p:nvSpPr>
          <p:cNvPr id="10" name="Slide Number Placeholder 9"/>
          <p:cNvSpPr>
            <a:spLocks noGrp="1"/>
          </p:cNvSpPr>
          <p:nvPr>
            <p:ph type="sldNum" sz="quarter" idx="12"/>
          </p:nvPr>
        </p:nvSpPr>
        <p:spPr/>
        <p:txBody>
          <a:bodyPr/>
          <a:lstStyle/>
          <a:p>
            <a:fld id="{388EDA0F-B584-43D9-ACE1-24CC665044D8}" type="slidenum">
              <a:rPr lang="en-US" smtClean="0"/>
              <a:pPr/>
              <a:t>20</a:t>
            </a:fld>
            <a:endParaRPr lang="en-US" dirty="0"/>
          </a:p>
        </p:txBody>
      </p:sp>
    </p:spTree>
    <p:extLst>
      <p:ext uri="{BB962C8B-B14F-4D97-AF65-F5344CB8AC3E}">
        <p14:creationId xmlns:p14="http://schemas.microsoft.com/office/powerpoint/2010/main" val="1990533481"/>
      </p:ext>
    </p:extLst>
  </p:cSld>
  <p:clrMapOvr>
    <a:masterClrMapping/>
  </p:clrMapOvr>
  <p:transition advTm="1836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Jesse\Dropbox\LNG at Port\Photos\acid rain - ecopol project.gif"/>
          <p:cNvPicPr>
            <a:picLocks noChangeAspect="1" noChangeArrowheads="1"/>
          </p:cNvPicPr>
          <p:nvPr/>
        </p:nvPicPr>
        <p:blipFill>
          <a:blip r:embed="rId2" cstate="print"/>
          <a:srcRect/>
          <a:stretch>
            <a:fillRect/>
          </a:stretch>
        </p:blipFill>
        <p:spPr bwMode="auto">
          <a:xfrm>
            <a:off x="2032000" y="1225868"/>
            <a:ext cx="6889460" cy="5632132"/>
          </a:xfrm>
          <a:prstGeom prst="rect">
            <a:avLst/>
          </a:prstGeom>
          <a:noFill/>
        </p:spPr>
      </p:pic>
      <p:sp>
        <p:nvSpPr>
          <p:cNvPr id="2" name="TextBox 1"/>
          <p:cNvSpPr txBox="1"/>
          <p:nvPr/>
        </p:nvSpPr>
        <p:spPr>
          <a:xfrm>
            <a:off x="0" y="0"/>
            <a:ext cx="12192000" cy="1261884"/>
          </a:xfrm>
          <a:prstGeom prst="rect">
            <a:avLst/>
          </a:prstGeom>
          <a:noFill/>
        </p:spPr>
        <p:txBody>
          <a:bodyPr wrap="square" rtlCol="0">
            <a:spAutoFit/>
          </a:bodyPr>
          <a:lstStyle/>
          <a:p>
            <a:r>
              <a:rPr lang="en-US" sz="4000" b="1" dirty="0" smtClean="0">
                <a:latin typeface="Franklin Gothic Medium" panose="020B0603020102020204" pitchFamily="34" charset="0"/>
              </a:rPr>
              <a:t>Sulfur Dioxide (SO</a:t>
            </a:r>
            <a:r>
              <a:rPr lang="en-US" sz="4000" b="1" baseline="-25000" dirty="0" smtClean="0">
                <a:latin typeface="Franklin Gothic Medium" panose="020B0603020102020204" pitchFamily="34" charset="0"/>
              </a:rPr>
              <a:t>2</a:t>
            </a:r>
            <a:r>
              <a:rPr lang="en-US" sz="4000" b="1" dirty="0" smtClean="0">
                <a:latin typeface="Franklin Gothic Medium" panose="020B0603020102020204" pitchFamily="34" charset="0"/>
              </a:rPr>
              <a:t>) 25 tons/year</a:t>
            </a:r>
          </a:p>
          <a:p>
            <a:r>
              <a:rPr lang="en-US" sz="3600" dirty="0" smtClean="0"/>
              <a:t>SO</a:t>
            </a:r>
            <a:r>
              <a:rPr lang="en-US" sz="3600" baseline="-25000" dirty="0" smtClean="0"/>
              <a:t>2</a:t>
            </a:r>
            <a:r>
              <a:rPr lang="en-US" sz="3600" dirty="0" smtClean="0"/>
              <a:t> forms acids that harm marine life and kill plants</a:t>
            </a:r>
            <a:endParaRPr lang="en-US" sz="3600" dirty="0"/>
          </a:p>
        </p:txBody>
      </p:sp>
      <p:sp>
        <p:nvSpPr>
          <p:cNvPr id="3" name="TextBox 2"/>
          <p:cNvSpPr txBox="1"/>
          <p:nvPr/>
        </p:nvSpPr>
        <p:spPr>
          <a:xfrm>
            <a:off x="0" y="6273225"/>
            <a:ext cx="12192000" cy="584775"/>
          </a:xfrm>
          <a:prstGeom prst="rect">
            <a:avLst/>
          </a:prstGeom>
          <a:noFill/>
        </p:spPr>
        <p:txBody>
          <a:bodyPr wrap="square" rtlCol="0">
            <a:spAutoFit/>
          </a:bodyPr>
          <a:lstStyle/>
          <a:p>
            <a:pPr algn="r"/>
            <a:r>
              <a:rPr lang="en-US" sz="3200" i="1" dirty="0" smtClean="0">
                <a:latin typeface="Franklin Gothic Medium" panose="020B0603020102020204" pitchFamily="34" charset="0"/>
              </a:rPr>
              <a:t>A 9% increase to Cameron County</a:t>
            </a:r>
            <a:r>
              <a:rPr lang="en-US" sz="3200" i="1" dirty="0" smtClean="0">
                <a:latin typeface="Franklin Gothic Medium" panose="020B0603020102020204" pitchFamily="34" charset="0"/>
              </a:rPr>
              <a:t>!</a:t>
            </a:r>
            <a:endParaRPr lang="en-US" sz="3200" i="1" dirty="0">
              <a:latin typeface="Franklin Gothic Medium" panose="020B0603020102020204" pitchFamily="34" charset="0"/>
            </a:endParaRPr>
          </a:p>
        </p:txBody>
      </p:sp>
      <p:sp>
        <p:nvSpPr>
          <p:cNvPr id="5" name="Slide Number Placeholder 4"/>
          <p:cNvSpPr>
            <a:spLocks noGrp="1"/>
          </p:cNvSpPr>
          <p:nvPr>
            <p:ph type="sldNum" sz="quarter" idx="12"/>
          </p:nvPr>
        </p:nvSpPr>
        <p:spPr/>
        <p:txBody>
          <a:bodyPr/>
          <a:lstStyle/>
          <a:p>
            <a:fld id="{388EDA0F-B584-43D9-ACE1-24CC665044D8}" type="slidenum">
              <a:rPr lang="en-US" smtClean="0"/>
              <a:pPr/>
              <a:t>21</a:t>
            </a:fld>
            <a:endParaRPr lang="en-US" dirty="0"/>
          </a:p>
        </p:txBody>
      </p:sp>
    </p:spTree>
    <p:extLst>
      <p:ext uri="{BB962C8B-B14F-4D97-AF65-F5344CB8AC3E}">
        <p14:creationId xmlns:p14="http://schemas.microsoft.com/office/powerpoint/2010/main" val="1942316028"/>
      </p:ext>
    </p:extLst>
  </p:cSld>
  <p:clrMapOvr>
    <a:masterClrMapping/>
  </p:clrMapOvr>
  <p:transition advTm="3785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Jesse\Dropbox\LNG at Port\Photos\asthma resize.jpg"/>
          <p:cNvPicPr>
            <a:picLocks noChangeAspect="1" noChangeArrowheads="1"/>
          </p:cNvPicPr>
          <p:nvPr/>
        </p:nvPicPr>
        <p:blipFill>
          <a:blip r:embed="rId2" cstate="print"/>
          <a:srcRect/>
          <a:stretch>
            <a:fillRect/>
          </a:stretch>
        </p:blipFill>
        <p:spPr bwMode="auto">
          <a:xfrm>
            <a:off x="4795520" y="1862506"/>
            <a:ext cx="7396479" cy="4995493"/>
          </a:xfrm>
          <a:prstGeom prst="rect">
            <a:avLst/>
          </a:prstGeom>
          <a:noFill/>
        </p:spPr>
      </p:pic>
      <p:sp>
        <p:nvSpPr>
          <p:cNvPr id="2" name="TextBox 1"/>
          <p:cNvSpPr txBox="1"/>
          <p:nvPr/>
        </p:nvSpPr>
        <p:spPr>
          <a:xfrm>
            <a:off x="0" y="0"/>
            <a:ext cx="12192000" cy="1815882"/>
          </a:xfrm>
          <a:prstGeom prst="rect">
            <a:avLst/>
          </a:prstGeom>
          <a:noFill/>
        </p:spPr>
        <p:txBody>
          <a:bodyPr wrap="square" rtlCol="0">
            <a:spAutoFit/>
          </a:bodyPr>
          <a:lstStyle/>
          <a:p>
            <a:r>
              <a:rPr lang="en-US" sz="4000" b="1" dirty="0" smtClean="0">
                <a:latin typeface="Franklin Gothic Medium" panose="020B0603020102020204" pitchFamily="34" charset="0"/>
              </a:rPr>
              <a:t>Particulates 455 tons/year</a:t>
            </a:r>
          </a:p>
          <a:p>
            <a:r>
              <a:rPr lang="en-US" sz="3600" dirty="0" smtClean="0"/>
              <a:t>Particulates small enough to be inhaled; children and the elderly are especially vulnerable</a:t>
            </a:r>
            <a:endParaRPr lang="en-US" sz="3600"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22</a:t>
            </a:fld>
            <a:endParaRPr lang="en-US" dirty="0"/>
          </a:p>
        </p:txBody>
      </p:sp>
    </p:spTree>
    <p:extLst>
      <p:ext uri="{BB962C8B-B14F-4D97-AF65-F5344CB8AC3E}">
        <p14:creationId xmlns:p14="http://schemas.microsoft.com/office/powerpoint/2010/main" val="1523649710"/>
      </p:ext>
    </p:extLst>
  </p:cSld>
  <p:clrMapOvr>
    <a:masterClrMapping/>
  </p:clrMapOvr>
  <p:transition advTm="865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0439" y="3161885"/>
            <a:ext cx="2555681" cy="340757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0600" y="1172949"/>
            <a:ext cx="7675873" cy="4899653"/>
          </a:xfrm>
          <a:prstGeom prst="rect">
            <a:avLst/>
          </a:prstGeom>
        </p:spPr>
      </p:pic>
      <p:sp>
        <p:nvSpPr>
          <p:cNvPr id="6" name="TextBox 5"/>
          <p:cNvSpPr txBox="1"/>
          <p:nvPr/>
        </p:nvSpPr>
        <p:spPr>
          <a:xfrm>
            <a:off x="0" y="0"/>
            <a:ext cx="12192000" cy="1323439"/>
          </a:xfrm>
          <a:prstGeom prst="rect">
            <a:avLst/>
          </a:prstGeom>
          <a:noFill/>
        </p:spPr>
        <p:txBody>
          <a:bodyPr wrap="square" rtlCol="0">
            <a:spAutoFit/>
          </a:bodyPr>
          <a:lstStyle/>
          <a:p>
            <a:r>
              <a:rPr lang="en-US" sz="4000" b="1" dirty="0" smtClean="0"/>
              <a:t>People are suffering, Texas Commission on Environmental Quality (TCEQ) is NOT reliable</a:t>
            </a:r>
            <a:endParaRPr lang="en-US" sz="4000" b="1" dirty="0"/>
          </a:p>
        </p:txBody>
      </p:sp>
      <p:sp>
        <p:nvSpPr>
          <p:cNvPr id="2" name="TextBox 1"/>
          <p:cNvSpPr txBox="1"/>
          <p:nvPr/>
        </p:nvSpPr>
        <p:spPr>
          <a:xfrm>
            <a:off x="7141572" y="1432197"/>
            <a:ext cx="4837067" cy="1754326"/>
          </a:xfrm>
          <a:prstGeom prst="rect">
            <a:avLst/>
          </a:prstGeom>
          <a:noFill/>
        </p:spPr>
        <p:txBody>
          <a:bodyPr wrap="square" rtlCol="0">
            <a:spAutoFit/>
          </a:bodyPr>
          <a:lstStyle/>
          <a:p>
            <a:pPr algn="ctr"/>
            <a:r>
              <a:rPr lang="en-US" sz="3200" dirty="0" smtClean="0">
                <a:latin typeface="Franklin Gothic Medium" panose="020B0603020102020204" pitchFamily="34" charset="0"/>
              </a:rPr>
              <a:t>Out of 164 violation notices, </a:t>
            </a:r>
            <a:r>
              <a:rPr lang="en-US" sz="3200" b="1" u="sng" dirty="0" smtClean="0">
                <a:latin typeface="Franklin Gothic Medium" panose="020B0603020102020204" pitchFamily="34" charset="0"/>
              </a:rPr>
              <a:t>ONLY </a:t>
            </a:r>
            <a:r>
              <a:rPr lang="en-US" sz="4400" b="1" u="sng" dirty="0" smtClean="0">
                <a:latin typeface="Franklin Gothic Medium" panose="020B0603020102020204" pitchFamily="34" charset="0"/>
              </a:rPr>
              <a:t>2 </a:t>
            </a:r>
            <a:r>
              <a:rPr lang="en-US" sz="3200" dirty="0" smtClean="0">
                <a:latin typeface="Franklin Gothic Medium" panose="020B0603020102020204" pitchFamily="34" charset="0"/>
              </a:rPr>
              <a:t>fines have been issued.</a:t>
            </a:r>
          </a:p>
        </p:txBody>
      </p:sp>
      <p:sp>
        <p:nvSpPr>
          <p:cNvPr id="7" name="Slide Number Placeholder 6"/>
          <p:cNvSpPr>
            <a:spLocks noGrp="1"/>
          </p:cNvSpPr>
          <p:nvPr>
            <p:ph type="sldNum" sz="quarter" idx="12"/>
          </p:nvPr>
        </p:nvSpPr>
        <p:spPr/>
        <p:txBody>
          <a:bodyPr/>
          <a:lstStyle/>
          <a:p>
            <a:fld id="{388EDA0F-B584-43D9-ACE1-24CC665044D8}" type="slidenum">
              <a:rPr lang="en-US" smtClean="0"/>
              <a:pPr/>
              <a:t>23</a:t>
            </a:fld>
            <a:endParaRPr lang="en-US" dirty="0"/>
          </a:p>
        </p:txBody>
      </p:sp>
      <p:pic>
        <p:nvPicPr>
          <p:cNvPr id="88065" name="Picture 1" descr="C:\Users\Jesse\Dropbox\LNG at Port\Photos\pollution\fracking-home-2.jpg"/>
          <p:cNvPicPr>
            <a:picLocks noChangeAspect="1" noChangeArrowheads="1"/>
          </p:cNvPicPr>
          <p:nvPr/>
        </p:nvPicPr>
        <p:blipFill>
          <a:blip r:embed="rId4" cstate="print"/>
          <a:srcRect/>
          <a:stretch>
            <a:fillRect/>
          </a:stretch>
        </p:blipFill>
        <p:spPr bwMode="auto">
          <a:xfrm>
            <a:off x="161925" y="1452562"/>
            <a:ext cx="6877050" cy="5157788"/>
          </a:xfrm>
          <a:prstGeom prst="rect">
            <a:avLst/>
          </a:prstGeom>
          <a:noFill/>
        </p:spPr>
      </p:pic>
    </p:spTree>
    <p:extLst>
      <p:ext uri="{BB962C8B-B14F-4D97-AF65-F5344CB8AC3E}">
        <p14:creationId xmlns:p14="http://schemas.microsoft.com/office/powerpoint/2010/main" val="869255559"/>
      </p:ext>
    </p:extLst>
  </p:cSld>
  <p:clrMapOvr>
    <a:masterClrMapping/>
  </p:clrMapOvr>
  <p:transition advTm="2645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6779" b="7849"/>
          <a:stretch/>
        </p:blipFill>
        <p:spPr>
          <a:xfrm>
            <a:off x="0" y="614857"/>
            <a:ext cx="12192001" cy="6857999"/>
          </a:xfrm>
          <a:prstGeom prst="rect">
            <a:avLst/>
          </a:prstGeom>
          <a:effectLst/>
        </p:spPr>
      </p:pic>
      <p:sp>
        <p:nvSpPr>
          <p:cNvPr id="7" name="Rectangle 6"/>
          <p:cNvSpPr/>
          <p:nvPr/>
        </p:nvSpPr>
        <p:spPr>
          <a:xfrm>
            <a:off x="8686813" y="6009208"/>
            <a:ext cx="3505187" cy="373966"/>
          </a:xfrm>
          <a:prstGeom prst="rect">
            <a:avLst/>
          </a:prstGeom>
          <a:gradFill flip="none" rotWithShape="1">
            <a:gsLst>
              <a:gs pos="0">
                <a:schemeClr val="bg1">
                  <a:lumMod val="75000"/>
                  <a:shade val="30000"/>
                  <a:satMod val="115000"/>
                </a:schemeClr>
              </a:gs>
              <a:gs pos="62000">
                <a:srgbClr val="B0B0B0"/>
              </a:gs>
              <a:gs pos="42000">
                <a:schemeClr val="bg1">
                  <a:lumMod val="75000"/>
                  <a:shade val="67500"/>
                  <a:satMod val="115000"/>
                </a:schemeClr>
              </a:gs>
              <a:gs pos="100000">
                <a:schemeClr val="bg1">
                  <a:lumMod val="75000"/>
                  <a:shade val="100000"/>
                  <a:satMod val="115000"/>
                </a:schemeClr>
              </a:gs>
            </a:gsLst>
            <a:lin ang="10800000" scaled="1"/>
            <a:tileRect/>
          </a:gradFill>
          <a:ln>
            <a:noFill/>
          </a:ln>
          <a:effectLst>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8686813" y="6039211"/>
            <a:ext cx="3521466" cy="369332"/>
          </a:xfrm>
          <a:prstGeom prst="rect">
            <a:avLst/>
          </a:prstGeom>
          <a:noFill/>
        </p:spPr>
        <p:txBody>
          <a:bodyPr wrap="square" rtlCol="0">
            <a:spAutoFit/>
          </a:bodyPr>
          <a:lstStyle/>
          <a:p>
            <a:r>
              <a:rPr lang="en-US" b="1" dirty="0" smtClean="0">
                <a:effectLst>
                  <a:glow>
                    <a:schemeClr val="accent1">
                      <a:alpha val="99000"/>
                    </a:scheme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Houston Ship Channel and Smog</a:t>
            </a:r>
            <a:endParaRPr lang="en-US" dirty="0"/>
          </a:p>
        </p:txBody>
      </p:sp>
      <p:sp>
        <p:nvSpPr>
          <p:cNvPr id="9" name="TextBox 8"/>
          <p:cNvSpPr txBox="1"/>
          <p:nvPr/>
        </p:nvSpPr>
        <p:spPr>
          <a:xfrm>
            <a:off x="0" y="0"/>
            <a:ext cx="12192000" cy="553998"/>
          </a:xfrm>
          <a:prstGeom prst="rect">
            <a:avLst/>
          </a:prstGeom>
          <a:noFill/>
        </p:spPr>
        <p:txBody>
          <a:bodyPr wrap="square" rtlCol="0">
            <a:spAutoFit/>
          </a:bodyPr>
          <a:lstStyle/>
          <a:p>
            <a:r>
              <a:rPr lang="en-US" sz="3000" b="1" dirty="0" smtClean="0"/>
              <a:t>Other cities along the Texas coast are industrialized and they pay the price</a:t>
            </a:r>
            <a:endParaRPr lang="en-US" sz="3000" b="1" dirty="0"/>
          </a:p>
        </p:txBody>
      </p:sp>
      <p:sp>
        <p:nvSpPr>
          <p:cNvPr id="6" name="Slide Number Placeholder 5"/>
          <p:cNvSpPr>
            <a:spLocks noGrp="1"/>
          </p:cNvSpPr>
          <p:nvPr>
            <p:ph type="sldNum" sz="quarter" idx="12"/>
          </p:nvPr>
        </p:nvSpPr>
        <p:spPr/>
        <p:txBody>
          <a:bodyPr/>
          <a:lstStyle/>
          <a:p>
            <a:fld id="{388EDA0F-B584-43D9-ACE1-24CC665044D8}" type="slidenum">
              <a:rPr lang="en-US" smtClean="0"/>
              <a:pPr/>
              <a:t>24</a:t>
            </a:fld>
            <a:endParaRPr lang="en-US" dirty="0"/>
          </a:p>
        </p:txBody>
      </p:sp>
    </p:spTree>
    <p:extLst>
      <p:ext uri="{BB962C8B-B14F-4D97-AF65-F5344CB8AC3E}">
        <p14:creationId xmlns:p14="http://schemas.microsoft.com/office/powerpoint/2010/main" val="3965720959"/>
      </p:ext>
    </p:extLst>
  </p:cSld>
  <p:clrMapOvr>
    <a:masterClrMapping/>
  </p:clrMapOvr>
  <p:transition advTm="9431"/>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8568" y="5293895"/>
            <a:ext cx="7403432" cy="8181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60055" y="1116708"/>
            <a:ext cx="11230366" cy="2554545"/>
          </a:xfrm>
          <a:prstGeom prst="rect">
            <a:avLst/>
          </a:prstGeom>
          <a:noFill/>
        </p:spPr>
        <p:txBody>
          <a:bodyPr wrap="square" rtlCol="0">
            <a:spAutoFit/>
          </a:bodyPr>
          <a:lstStyle/>
          <a:p>
            <a:r>
              <a:rPr lang="en-US" sz="8000" dirty="0" smtClean="0"/>
              <a:t>Wildlife, Recreation, and Tourism</a:t>
            </a:r>
            <a:endParaRPr lang="en-US" sz="8000" dirty="0"/>
          </a:p>
        </p:txBody>
      </p:sp>
      <p:sp>
        <p:nvSpPr>
          <p:cNvPr id="3" name="TextBox 2"/>
          <p:cNvSpPr txBox="1"/>
          <p:nvPr/>
        </p:nvSpPr>
        <p:spPr>
          <a:xfrm>
            <a:off x="7435517" y="5263593"/>
            <a:ext cx="4756484" cy="769441"/>
          </a:xfrm>
          <a:prstGeom prst="rect">
            <a:avLst/>
          </a:prstGeom>
          <a:noFill/>
        </p:spPr>
        <p:txBody>
          <a:bodyPr wrap="square" rtlCol="0">
            <a:spAutoFit/>
          </a:bodyPr>
          <a:lstStyle/>
          <a:p>
            <a:r>
              <a:rPr lang="en-US" sz="4400" b="1" dirty="0" smtClean="0">
                <a:solidFill>
                  <a:schemeClr val="bg1"/>
                </a:solidFill>
              </a:rPr>
              <a:t>save RGV from LNG</a:t>
            </a:r>
            <a:endParaRPr lang="en-US" sz="4400" b="1" dirty="0">
              <a:solidFill>
                <a:schemeClr val="bg1"/>
              </a:solidFill>
            </a:endParaRPr>
          </a:p>
        </p:txBody>
      </p:sp>
      <p:sp>
        <p:nvSpPr>
          <p:cNvPr id="5" name="Slide Number Placeholder 4"/>
          <p:cNvSpPr>
            <a:spLocks noGrp="1"/>
          </p:cNvSpPr>
          <p:nvPr>
            <p:ph type="sldNum" sz="quarter" idx="12"/>
          </p:nvPr>
        </p:nvSpPr>
        <p:spPr/>
        <p:txBody>
          <a:bodyPr/>
          <a:lstStyle/>
          <a:p>
            <a:fld id="{388EDA0F-B584-43D9-ACE1-24CC665044D8}" type="slidenum">
              <a:rPr lang="en-US" smtClean="0"/>
              <a:pPr/>
              <a:t>25</a:t>
            </a:fld>
            <a:endParaRPr lang="en-US" dirty="0"/>
          </a:p>
        </p:txBody>
      </p:sp>
    </p:spTree>
  </p:cSld>
  <p:clrMapOvr>
    <a:masterClrMapping/>
  </p:clrMapOvr>
  <p:transition advTm="3691"/>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t="12546" b="10560"/>
          <a:stretch>
            <a:fillRect/>
          </a:stretch>
        </p:blipFill>
        <p:spPr>
          <a:xfrm>
            <a:off x="0" y="609600"/>
            <a:ext cx="12192000" cy="6248400"/>
          </a:xfrm>
          <a:prstGeom prst="rect">
            <a:avLst/>
          </a:prstGeom>
        </p:spPr>
      </p:pic>
      <p:sp>
        <p:nvSpPr>
          <p:cNvPr id="2" name="Rectangle 1"/>
          <p:cNvSpPr/>
          <p:nvPr/>
        </p:nvSpPr>
        <p:spPr>
          <a:xfrm>
            <a:off x="9111835" y="6581001"/>
            <a:ext cx="3080165" cy="276999"/>
          </a:xfrm>
          <a:prstGeom prst="rect">
            <a:avLst/>
          </a:prstGeom>
        </p:spPr>
        <p:txBody>
          <a:bodyPr wrap="square">
            <a:spAutoFit/>
          </a:bodyPr>
          <a:lstStyle/>
          <a:p>
            <a:pPr algn="r"/>
            <a:r>
              <a:rPr lang="en-US" sz="1200" b="1" dirty="0" smtClean="0">
                <a:solidFill>
                  <a:schemeClr val="bg1"/>
                </a:solidFill>
                <a:effectLst>
                  <a:glow>
                    <a:schemeClr val="accent1">
                      <a:alpha val="99000"/>
                    </a:schemeClr>
                  </a:glow>
                  <a:reflection stA="99000" endPos="0" dist="50800" dir="5400000" sy="-100000" algn="bl" rotWithShape="0"/>
                </a:effectLst>
                <a:latin typeface="Franklin Gothic Medium" panose="020B0603020102020204" pitchFamily="34" charset="0"/>
                <a:cs typeface="Browallia New" panose="020B0604020202020204" pitchFamily="34" charset="-34"/>
              </a:rPr>
              <a:t>Photo courtesy Seth Patterson</a:t>
            </a:r>
            <a:endParaRPr lang="en-US" sz="1200" b="1" dirty="0">
              <a:solidFill>
                <a:schemeClr val="bg1"/>
              </a:solidFill>
              <a:effectLst>
                <a:glow>
                  <a:schemeClr val="accent1">
                    <a:alpha val="99000"/>
                  </a:schemeClr>
                </a:glow>
                <a:reflection stA="99000" endPos="0" dist="50800" dir="5400000" sy="-100000" algn="bl" rotWithShape="0"/>
              </a:effectLst>
            </a:endParaRPr>
          </a:p>
        </p:txBody>
      </p:sp>
      <p:sp>
        <p:nvSpPr>
          <p:cNvPr id="7" name="TextBox 6"/>
          <p:cNvSpPr txBox="1"/>
          <p:nvPr/>
        </p:nvSpPr>
        <p:spPr>
          <a:xfrm>
            <a:off x="0" y="-1"/>
            <a:ext cx="12192000" cy="1938992"/>
          </a:xfrm>
          <a:prstGeom prst="rect">
            <a:avLst/>
          </a:prstGeom>
          <a:noFill/>
        </p:spPr>
        <p:txBody>
          <a:bodyPr wrap="square" rtlCol="0">
            <a:spAutoFit/>
          </a:bodyPr>
          <a:lstStyle/>
          <a:p>
            <a:r>
              <a:rPr lang="en-US" sz="4000" b="1" dirty="0" smtClean="0"/>
              <a:t>RGV is known for wildlife, natural habitat, &amp; eco-tourism- Harris’ Hawks, Green Jays, Kiskadees, and rare  Aplomada Falcon:                  some species live ONLY here!</a:t>
            </a:r>
            <a:endParaRPr lang="en-US" sz="4000" b="1" dirty="0"/>
          </a:p>
        </p:txBody>
      </p:sp>
      <p:sp>
        <p:nvSpPr>
          <p:cNvPr id="5" name="Slide Number Placeholder 4"/>
          <p:cNvSpPr>
            <a:spLocks noGrp="1"/>
          </p:cNvSpPr>
          <p:nvPr>
            <p:ph type="sldNum" sz="quarter" idx="12"/>
          </p:nvPr>
        </p:nvSpPr>
        <p:spPr/>
        <p:txBody>
          <a:bodyPr/>
          <a:lstStyle/>
          <a:p>
            <a:fld id="{388EDA0F-B584-43D9-ACE1-24CC665044D8}" type="slidenum">
              <a:rPr lang="en-US" smtClean="0"/>
              <a:pPr/>
              <a:t>26</a:t>
            </a:fld>
            <a:endParaRPr lang="en-US" dirty="0"/>
          </a:p>
        </p:txBody>
      </p:sp>
    </p:spTree>
    <p:extLst>
      <p:ext uri="{BB962C8B-B14F-4D97-AF65-F5344CB8AC3E}">
        <p14:creationId xmlns:p14="http://schemas.microsoft.com/office/powerpoint/2010/main" val="1593355489"/>
      </p:ext>
    </p:extLst>
  </p:cSld>
  <p:clrMapOvr>
    <a:masterClrMapping/>
  </p:clrMapOvr>
  <p:transition advTm="22101"/>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616264" cy="707886"/>
          </a:xfrm>
          <a:prstGeom prst="rect">
            <a:avLst/>
          </a:prstGeom>
          <a:noFill/>
        </p:spPr>
        <p:txBody>
          <a:bodyPr wrap="square" rtlCol="0">
            <a:spAutoFit/>
          </a:bodyPr>
          <a:lstStyle/>
          <a:p>
            <a:r>
              <a:rPr lang="en-US" sz="4000" b="1" dirty="0" smtClean="0"/>
              <a:t>LNG will disrupt important natural areas</a:t>
            </a:r>
            <a:endParaRPr lang="en-US" sz="4000" b="1" dirty="0"/>
          </a:p>
        </p:txBody>
      </p:sp>
      <p:graphicFrame>
        <p:nvGraphicFramePr>
          <p:cNvPr id="56321" name="Object 1"/>
          <p:cNvGraphicFramePr>
            <a:graphicFrameLocks noChangeAspect="1"/>
          </p:cNvGraphicFramePr>
          <p:nvPr>
            <p:extLst>
              <p:ext uri="{D42A27DB-BD31-4B8C-83A1-F6EECF244321}">
                <p14:modId xmlns:p14="http://schemas.microsoft.com/office/powerpoint/2010/main" val="964929898"/>
              </p:ext>
            </p:extLst>
          </p:nvPr>
        </p:nvGraphicFramePr>
        <p:xfrm>
          <a:off x="60961" y="563880"/>
          <a:ext cx="9622754" cy="6226598"/>
        </p:xfrm>
        <a:graphic>
          <a:graphicData uri="http://schemas.openxmlformats.org/presentationml/2006/ole">
            <mc:AlternateContent xmlns:mc="http://schemas.openxmlformats.org/markup-compatibility/2006">
              <mc:Choice xmlns:v="urn:schemas-microsoft-com:vml" Requires="v">
                <p:oleObj spid="_x0000_s83990" name="Acrobat Document" r:id="rId4" imgW="15553440" imgH="10046880" progId="AcroExch.Document.11">
                  <p:embed/>
                </p:oleObj>
              </mc:Choice>
              <mc:Fallback>
                <p:oleObj name="Acrobat Document" r:id="rId4" imgW="15553440" imgH="10046880" progId="AcroExch.Document.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1" y="563880"/>
                        <a:ext cx="9622754" cy="62265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a:xfrm>
            <a:off x="9837420" y="2941411"/>
            <a:ext cx="381000" cy="369332"/>
          </a:xfrm>
          <a:prstGeom prst="rect">
            <a:avLst/>
          </a:prstGeom>
          <a:solidFill>
            <a:srgbClr val="55A8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0203180" y="2924385"/>
            <a:ext cx="2164080" cy="461665"/>
          </a:xfrm>
          <a:prstGeom prst="rect">
            <a:avLst/>
          </a:prstGeom>
          <a:noFill/>
        </p:spPr>
        <p:txBody>
          <a:bodyPr wrap="square" rtlCol="0">
            <a:spAutoFit/>
          </a:bodyPr>
          <a:lstStyle/>
          <a:p>
            <a:r>
              <a:rPr lang="en-US" sz="2400" dirty="0" smtClean="0">
                <a:latin typeface="Franklin Gothic Medium" panose="020B0603020102020204" pitchFamily="34" charset="0"/>
              </a:rPr>
              <a:t>Wildlife Areas</a:t>
            </a:r>
            <a:endParaRPr lang="en-US" sz="2400" dirty="0">
              <a:latin typeface="Franklin Gothic Medium" panose="020B0603020102020204" pitchFamily="34" charset="0"/>
            </a:endParaRPr>
          </a:p>
        </p:txBody>
      </p:sp>
      <p:sp>
        <p:nvSpPr>
          <p:cNvPr id="7" name="Rectangle 6"/>
          <p:cNvSpPr/>
          <p:nvPr/>
        </p:nvSpPr>
        <p:spPr>
          <a:xfrm>
            <a:off x="9837420" y="3615543"/>
            <a:ext cx="381000" cy="3693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0218420" y="3569376"/>
            <a:ext cx="2164080" cy="830997"/>
          </a:xfrm>
          <a:prstGeom prst="rect">
            <a:avLst/>
          </a:prstGeom>
          <a:noFill/>
        </p:spPr>
        <p:txBody>
          <a:bodyPr wrap="square" rtlCol="0">
            <a:spAutoFit/>
          </a:bodyPr>
          <a:lstStyle/>
          <a:p>
            <a:r>
              <a:rPr lang="en-US" sz="2400" dirty="0" smtClean="0">
                <a:latin typeface="Franklin Gothic Medium" panose="020B0603020102020204" pitchFamily="34" charset="0"/>
              </a:rPr>
              <a:t>LNG Lease Options</a:t>
            </a:r>
            <a:endParaRPr lang="en-US" sz="2400" dirty="0">
              <a:latin typeface="Franklin Gothic Medium" panose="020B0603020102020204" pitchFamily="34" charset="0"/>
            </a:endParaRPr>
          </a:p>
        </p:txBody>
      </p:sp>
      <p:cxnSp>
        <p:nvCxnSpPr>
          <p:cNvPr id="9" name="Straight Connector 8"/>
          <p:cNvCxnSpPr/>
          <p:nvPr/>
        </p:nvCxnSpPr>
        <p:spPr>
          <a:xfrm>
            <a:off x="9837420" y="4585545"/>
            <a:ext cx="487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355580" y="4400373"/>
            <a:ext cx="2164080" cy="461665"/>
          </a:xfrm>
          <a:prstGeom prst="rect">
            <a:avLst/>
          </a:prstGeom>
          <a:noFill/>
        </p:spPr>
        <p:txBody>
          <a:bodyPr wrap="square" rtlCol="0">
            <a:spAutoFit/>
          </a:bodyPr>
          <a:lstStyle/>
          <a:p>
            <a:r>
              <a:rPr lang="en-US" sz="2400" dirty="0" smtClean="0">
                <a:latin typeface="Franklin Gothic Medium" panose="020B0603020102020204" pitchFamily="34" charset="0"/>
              </a:rPr>
              <a:t>Highways</a:t>
            </a:r>
            <a:endParaRPr lang="en-US" sz="2400" dirty="0">
              <a:latin typeface="Franklin Gothic Medium" panose="020B0603020102020204" pitchFamily="34" charset="0"/>
            </a:endParaRPr>
          </a:p>
        </p:txBody>
      </p:sp>
      <p:sp>
        <p:nvSpPr>
          <p:cNvPr id="10" name="TextBox 9"/>
          <p:cNvSpPr txBox="1"/>
          <p:nvPr/>
        </p:nvSpPr>
        <p:spPr>
          <a:xfrm>
            <a:off x="8214360" y="640318"/>
            <a:ext cx="762000" cy="369332"/>
          </a:xfrm>
          <a:prstGeom prst="rect">
            <a:avLst/>
          </a:prstGeom>
          <a:noFill/>
        </p:spPr>
        <p:txBody>
          <a:bodyPr wrap="square" rtlCol="0">
            <a:spAutoFit/>
          </a:bodyPr>
          <a:lstStyle/>
          <a:p>
            <a:r>
              <a:rPr lang="en-US" dirty="0" smtClean="0">
                <a:latin typeface="Franklin Gothic Medium" panose="020B0603020102020204" pitchFamily="34" charset="0"/>
              </a:rPr>
              <a:t>S.P.I.</a:t>
            </a:r>
            <a:endParaRPr lang="en-US" dirty="0">
              <a:latin typeface="Franklin Gothic Medium" panose="020B0603020102020204" pitchFamily="34" charset="0"/>
            </a:endParaRPr>
          </a:p>
        </p:txBody>
      </p:sp>
      <p:sp>
        <p:nvSpPr>
          <p:cNvPr id="12" name="Left Arrow 11"/>
          <p:cNvSpPr/>
          <p:nvPr/>
        </p:nvSpPr>
        <p:spPr>
          <a:xfrm rot="11805014">
            <a:off x="3577580" y="3526825"/>
            <a:ext cx="920749" cy="43615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038984" y="3343425"/>
            <a:ext cx="2390017" cy="461665"/>
          </a:xfrm>
          <a:prstGeom prst="rect">
            <a:avLst/>
          </a:prstGeom>
          <a:solidFill>
            <a:schemeClr val="bg1"/>
          </a:solidFill>
        </p:spPr>
        <p:txBody>
          <a:bodyPr wrap="square" rtlCol="0">
            <a:spAutoFit/>
          </a:bodyPr>
          <a:lstStyle/>
          <a:p>
            <a:r>
              <a:rPr lang="en-US" sz="2400" b="1" dirty="0" smtClean="0">
                <a:solidFill>
                  <a:srgbClr val="FF0000"/>
                </a:solidFill>
                <a:latin typeface="Franklin Gothic Medium" panose="020B0603020102020204" pitchFamily="34" charset="0"/>
              </a:rPr>
              <a:t>Wildlife Crossing</a:t>
            </a:r>
            <a:endParaRPr lang="en-US" sz="2400" b="1" dirty="0">
              <a:solidFill>
                <a:srgbClr val="FF0000"/>
              </a:solidFill>
              <a:latin typeface="Franklin Gothic Medium" panose="020B0603020102020204" pitchFamily="34" charset="0"/>
            </a:endParaRPr>
          </a:p>
        </p:txBody>
      </p:sp>
      <p:sp>
        <p:nvSpPr>
          <p:cNvPr id="14" name="Slide Number Placeholder 13"/>
          <p:cNvSpPr>
            <a:spLocks noGrp="1"/>
          </p:cNvSpPr>
          <p:nvPr>
            <p:ph type="sldNum" sz="quarter" idx="12"/>
          </p:nvPr>
        </p:nvSpPr>
        <p:spPr/>
        <p:txBody>
          <a:bodyPr/>
          <a:lstStyle/>
          <a:p>
            <a:fld id="{388EDA0F-B584-43D9-ACE1-24CC665044D8}" type="slidenum">
              <a:rPr lang="en-US" smtClean="0"/>
              <a:pPr/>
              <a:t>27</a:t>
            </a:fld>
            <a:endParaRPr lang="en-US" dirty="0"/>
          </a:p>
        </p:txBody>
      </p:sp>
    </p:spTree>
    <p:extLst>
      <p:ext uri="{BB962C8B-B14F-4D97-AF65-F5344CB8AC3E}">
        <p14:creationId xmlns:p14="http://schemas.microsoft.com/office/powerpoint/2010/main" val="4205791876"/>
      </p:ext>
    </p:extLst>
  </p:cSld>
  <p:clrMapOvr>
    <a:masterClrMapping/>
  </p:clrMapOvr>
  <p:transition advTm="2741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072831" y="6043737"/>
            <a:ext cx="2129287" cy="416213"/>
          </a:xfrm>
          <a:prstGeom prst="rect">
            <a:avLst/>
          </a:prstGeom>
          <a:gradFill flip="none" rotWithShape="1">
            <a:gsLst>
              <a:gs pos="0">
                <a:schemeClr val="bg1">
                  <a:lumMod val="75000"/>
                  <a:shade val="30000"/>
                  <a:satMod val="115000"/>
                </a:schemeClr>
              </a:gs>
              <a:gs pos="62000">
                <a:srgbClr val="B0B0B0"/>
              </a:gs>
              <a:gs pos="42000">
                <a:schemeClr val="bg1">
                  <a:lumMod val="75000"/>
                  <a:shade val="67500"/>
                  <a:satMod val="115000"/>
                </a:schemeClr>
              </a:gs>
              <a:gs pos="100000">
                <a:schemeClr val="bg1">
                  <a:lumMod val="75000"/>
                  <a:shade val="100000"/>
                  <a:satMod val="115000"/>
                </a:schemeClr>
              </a:gs>
            </a:gsLst>
            <a:lin ang="10800000" scaled="1"/>
            <a:tileRect/>
          </a:gradFill>
          <a:ln>
            <a:noFill/>
          </a:ln>
          <a:effectLst>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239" b="14059"/>
          <a:stretch/>
        </p:blipFill>
        <p:spPr>
          <a:xfrm>
            <a:off x="0" y="704849"/>
            <a:ext cx="12192000" cy="6153151"/>
          </a:xfrm>
          <a:prstGeom prst="rect">
            <a:avLst/>
          </a:prstGeom>
          <a:effectLst/>
        </p:spPr>
      </p:pic>
      <p:sp>
        <p:nvSpPr>
          <p:cNvPr id="4" name="TextBox 3"/>
          <p:cNvSpPr txBox="1"/>
          <p:nvPr/>
        </p:nvSpPr>
        <p:spPr>
          <a:xfrm>
            <a:off x="0" y="46166"/>
            <a:ext cx="9906000" cy="707886"/>
          </a:xfrm>
          <a:prstGeom prst="rect">
            <a:avLst/>
          </a:prstGeom>
          <a:noFill/>
        </p:spPr>
        <p:txBody>
          <a:bodyPr wrap="square" rtlCol="0">
            <a:spAutoFit/>
          </a:bodyPr>
          <a:lstStyle/>
          <a:p>
            <a:r>
              <a:rPr lang="en-US" sz="4000" b="1" dirty="0" smtClean="0">
                <a:effectLst>
                  <a:glow>
                    <a:schemeClr val="accent1">
                      <a:alpha val="99000"/>
                    </a:schemeClr>
                  </a:glow>
                  <a:reflection stA="99000" endPos="0" dist="50800" dir="5400000" sy="-100000" algn="bl" rotWithShape="0"/>
                </a:effectLst>
                <a:cs typeface="Browallia New" panose="020B0604020202020204" pitchFamily="34" charset="-34"/>
              </a:rPr>
              <a:t>This is where Gulf Coast LNG wants to build</a:t>
            </a:r>
            <a:endParaRPr lang="en-US" sz="4000" dirty="0">
              <a:effectLst>
                <a:glow>
                  <a:schemeClr val="accent1">
                    <a:alpha val="99000"/>
                  </a:schemeClr>
                </a:glow>
                <a:reflection stA="99000" endPos="0" dist="50800" dir="5400000" sy="-100000" algn="bl" rotWithShape="0"/>
              </a:effectLst>
            </a:endParaRPr>
          </a:p>
        </p:txBody>
      </p:sp>
      <p:sp>
        <p:nvSpPr>
          <p:cNvPr id="5" name="Slide Number Placeholder 4"/>
          <p:cNvSpPr>
            <a:spLocks noGrp="1"/>
          </p:cNvSpPr>
          <p:nvPr>
            <p:ph type="sldNum" sz="quarter" idx="12"/>
          </p:nvPr>
        </p:nvSpPr>
        <p:spPr/>
        <p:txBody>
          <a:bodyPr/>
          <a:lstStyle/>
          <a:p>
            <a:fld id="{388EDA0F-B584-43D9-ACE1-24CC665044D8}" type="slidenum">
              <a:rPr lang="en-US" smtClean="0"/>
              <a:pPr/>
              <a:t>28</a:t>
            </a:fld>
            <a:endParaRPr lang="en-US" dirty="0"/>
          </a:p>
        </p:txBody>
      </p:sp>
    </p:spTree>
    <p:extLst>
      <p:ext uri="{BB962C8B-B14F-4D97-AF65-F5344CB8AC3E}">
        <p14:creationId xmlns:p14="http://schemas.microsoft.com/office/powerpoint/2010/main" val="3231725684"/>
      </p:ext>
    </p:extLst>
  </p:cSld>
  <p:clrMapOvr>
    <a:masterClrMapping/>
  </p:clrMapOvr>
  <p:transition advTm="284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306"/>
          <a:stretch/>
        </p:blipFill>
        <p:spPr>
          <a:xfrm>
            <a:off x="-7035" y="650240"/>
            <a:ext cx="12199035" cy="6207760"/>
          </a:xfrm>
          <a:prstGeom prst="rect">
            <a:avLst/>
          </a:prstGeom>
        </p:spPr>
      </p:pic>
      <p:sp>
        <p:nvSpPr>
          <p:cNvPr id="7" name="TextBox 6"/>
          <p:cNvSpPr txBox="1"/>
          <p:nvPr/>
        </p:nvSpPr>
        <p:spPr>
          <a:xfrm>
            <a:off x="0" y="0"/>
            <a:ext cx="12192000" cy="1938992"/>
          </a:xfrm>
          <a:prstGeom prst="rect">
            <a:avLst/>
          </a:prstGeom>
          <a:noFill/>
        </p:spPr>
        <p:txBody>
          <a:bodyPr wrap="square" rtlCol="0">
            <a:spAutoFit/>
          </a:bodyPr>
          <a:lstStyle/>
          <a:p>
            <a:r>
              <a:rPr lang="en-US" sz="4000" b="1" dirty="0" smtClean="0"/>
              <a:t>This is where Texas LNG wants to build: unique, rare </a:t>
            </a:r>
            <a:r>
              <a:rPr lang="en-US" sz="4000" b="1" i="1" dirty="0" smtClean="0">
                <a:solidFill>
                  <a:srgbClr val="00B050"/>
                </a:solidFill>
              </a:rPr>
              <a:t>Black Mangrove Swamps </a:t>
            </a:r>
            <a:r>
              <a:rPr lang="en-US" sz="4000" b="1" dirty="0" smtClean="0"/>
              <a:t>where wildlife must </a:t>
            </a:r>
            <a:r>
              <a:rPr lang="en-US" sz="4000" b="1" dirty="0" smtClean="0"/>
              <a:t>breed—Brown Pelican; Shrimp; many fish and other birds….</a:t>
            </a:r>
            <a:endParaRPr lang="en-US" sz="4000" b="1" dirty="0"/>
          </a:p>
        </p:txBody>
      </p:sp>
      <p:sp>
        <p:nvSpPr>
          <p:cNvPr id="5" name="Slide Number Placeholder 4"/>
          <p:cNvSpPr>
            <a:spLocks noGrp="1"/>
          </p:cNvSpPr>
          <p:nvPr>
            <p:ph type="sldNum" sz="quarter" idx="12"/>
          </p:nvPr>
        </p:nvSpPr>
        <p:spPr/>
        <p:txBody>
          <a:bodyPr/>
          <a:lstStyle/>
          <a:p>
            <a:fld id="{388EDA0F-B584-43D9-ACE1-24CC665044D8}" type="slidenum">
              <a:rPr lang="en-US" smtClean="0"/>
              <a:pPr/>
              <a:t>29</a:t>
            </a:fld>
            <a:endParaRPr lang="en-US" dirty="0"/>
          </a:p>
        </p:txBody>
      </p:sp>
    </p:spTree>
    <p:extLst>
      <p:ext uri="{BB962C8B-B14F-4D97-AF65-F5344CB8AC3E}">
        <p14:creationId xmlns:p14="http://schemas.microsoft.com/office/powerpoint/2010/main" val="2236247927"/>
      </p:ext>
    </p:extLst>
  </p:cSld>
  <p:clrMapOvr>
    <a:masterClrMapping/>
  </p:clrMapOvr>
  <p:transition advTm="4406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1616264" cy="6247864"/>
          </a:xfrm>
          <a:prstGeom prst="rect">
            <a:avLst/>
          </a:prstGeom>
          <a:noFill/>
        </p:spPr>
        <p:txBody>
          <a:bodyPr wrap="square" rtlCol="0">
            <a:spAutoFit/>
          </a:bodyPr>
          <a:lstStyle/>
          <a:p>
            <a:r>
              <a:rPr lang="en-US" sz="4000" b="1" dirty="0" smtClean="0"/>
              <a:t>Who is LNG? </a:t>
            </a:r>
            <a:r>
              <a:rPr lang="en-US" sz="4000" b="1" dirty="0" smtClean="0"/>
              <a:t>Two </a:t>
            </a:r>
            <a:r>
              <a:rPr lang="en-US" sz="4000" b="1" dirty="0" smtClean="0"/>
              <a:t>firms</a:t>
            </a:r>
            <a:r>
              <a:rPr lang="en-US" sz="4000" b="1" dirty="0" smtClean="0"/>
              <a:t> </a:t>
            </a:r>
            <a:r>
              <a:rPr lang="en-US" sz="4000" b="1" dirty="0" smtClean="0"/>
              <a:t>have already backed out</a:t>
            </a:r>
            <a:r>
              <a:rPr lang="en-US" sz="4000" b="1" dirty="0" smtClean="0"/>
              <a:t>! </a:t>
            </a:r>
            <a:r>
              <a:rPr lang="en-US" sz="4000" b="1" dirty="0" smtClean="0"/>
              <a:t>FERC has not yet approved</a:t>
            </a:r>
            <a:r>
              <a:rPr lang="en-US" sz="4000" b="1" dirty="0" smtClean="0"/>
              <a:t>: </a:t>
            </a:r>
            <a:r>
              <a:rPr lang="en-US" sz="4000" b="1" dirty="0" err="1" smtClean="0"/>
              <a:t>Annova’s</a:t>
            </a:r>
            <a:r>
              <a:rPr lang="en-US" sz="4000" b="1" dirty="0" smtClean="0"/>
              <a:t> project;</a:t>
            </a:r>
          </a:p>
          <a:p>
            <a:r>
              <a:rPr lang="en-US" sz="4000" b="1" dirty="0" smtClean="0"/>
              <a:t>Rio Grande LNG;</a:t>
            </a:r>
          </a:p>
          <a:p>
            <a:r>
              <a:rPr lang="en-US" sz="4000" b="1" dirty="0" smtClean="0"/>
              <a:t>And Texas LNG.</a:t>
            </a:r>
          </a:p>
          <a:p>
            <a:endParaRPr lang="en-US" sz="4000" b="1" dirty="0"/>
          </a:p>
          <a:p>
            <a:r>
              <a:rPr lang="en-US" sz="4000" b="1" dirty="0" smtClean="0"/>
              <a:t>A major bank, the French</a:t>
            </a:r>
          </a:p>
          <a:p>
            <a:r>
              <a:rPr lang="en-US" sz="4000" b="1" dirty="0" smtClean="0"/>
              <a:t>Bank BNP Paribas, has </a:t>
            </a:r>
          </a:p>
          <a:p>
            <a:r>
              <a:rPr lang="en-US" sz="4000" b="1" dirty="0" smtClean="0"/>
              <a:t>Announced it is backing out</a:t>
            </a:r>
          </a:p>
          <a:p>
            <a:r>
              <a:rPr lang="en-US" sz="4000" b="1" dirty="0" smtClean="0"/>
              <a:t>Of all these sorts of projects,…</a:t>
            </a:r>
            <a:endParaRPr lang="en-US" sz="4000" b="1" dirty="0"/>
          </a:p>
          <a:p>
            <a:r>
              <a:rPr lang="en-US" sz="4000" b="1" dirty="0" err="1" smtClean="0"/>
              <a:t>Annova</a:t>
            </a:r>
            <a:r>
              <a:rPr lang="en-US" sz="4000" b="1" smtClean="0"/>
              <a:t> self-finances….</a:t>
            </a:r>
            <a:endParaRPr lang="en-US" sz="4000" b="1"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3</a:t>
            </a:fld>
            <a:endParaRPr lang="en-US" dirty="0"/>
          </a:p>
        </p:txBody>
      </p:sp>
      <p:pic>
        <p:nvPicPr>
          <p:cNvPr id="58369" name="Picture 1" descr="C:\Users\Jesse\Dropbox\LNG at Port\Photos\lng facilities\16-Companies-Show-Interest-in-Klaipedos-Nafta-LNG-Procurement-Lithuania.jpg"/>
          <p:cNvPicPr>
            <a:picLocks noChangeAspect="1" noChangeArrowheads="1"/>
          </p:cNvPicPr>
          <p:nvPr/>
        </p:nvPicPr>
        <p:blipFill>
          <a:blip r:embed="rId2" cstate="print"/>
          <a:srcRect/>
          <a:stretch>
            <a:fillRect/>
          </a:stretch>
        </p:blipFill>
        <p:spPr bwMode="auto">
          <a:xfrm>
            <a:off x="5842000" y="1478603"/>
            <a:ext cx="6350000" cy="4591457"/>
          </a:xfrm>
          <a:prstGeom prst="rect">
            <a:avLst/>
          </a:prstGeom>
          <a:noFill/>
        </p:spPr>
      </p:pic>
    </p:spTree>
  </p:cSld>
  <p:clrMapOvr>
    <a:masterClrMapping/>
  </p:clrMapOvr>
  <p:transition advTm="21501"/>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28226"/>
          <a:stretch/>
        </p:blipFill>
        <p:spPr>
          <a:xfrm>
            <a:off x="4804874" y="0"/>
            <a:ext cx="7387126" cy="6858000"/>
          </a:xfrm>
          <a:prstGeom prst="rect">
            <a:avLst/>
          </a:prstGeom>
        </p:spPr>
      </p:pic>
      <p:sp>
        <p:nvSpPr>
          <p:cNvPr id="4" name="TextBox 3"/>
          <p:cNvSpPr txBox="1"/>
          <p:nvPr/>
        </p:nvSpPr>
        <p:spPr>
          <a:xfrm>
            <a:off x="247126" y="410473"/>
            <a:ext cx="4333875" cy="661720"/>
          </a:xfrm>
          <a:prstGeom prst="rect">
            <a:avLst/>
          </a:prstGeom>
          <a:noFill/>
        </p:spPr>
        <p:txBody>
          <a:bodyPr wrap="square" rtlCol="0">
            <a:spAutoFit/>
          </a:bodyPr>
          <a:lstStyle/>
          <a:p>
            <a:pPr algn="ctr"/>
            <a:r>
              <a:rPr lang="en-US" sz="3700" b="1" dirty="0" smtClean="0">
                <a:effectLst>
                  <a:glow>
                    <a:schemeClr val="accent1">
                      <a:alpha val="99000"/>
                    </a:schemeClr>
                  </a:glow>
                  <a:reflection stA="99000" endPos="0" dist="50800" dir="5400000" sy="-100000" algn="bl" rotWithShape="0"/>
                </a:effectLst>
                <a:cs typeface="Browallia New" panose="020B0604020202020204" pitchFamily="34" charset="-34"/>
              </a:rPr>
              <a:t>The Wildlife Corridor</a:t>
            </a:r>
            <a:endParaRPr lang="en-US" sz="3700" dirty="0">
              <a:effectLst>
                <a:glow>
                  <a:schemeClr val="accent1">
                    <a:alpha val="99000"/>
                  </a:schemeClr>
                </a:glow>
                <a:reflection stA="99000" endPos="0" dist="50800" dir="5400000" sy="-100000" algn="bl" rotWithShape="0"/>
              </a:effectLst>
            </a:endParaRPr>
          </a:p>
        </p:txBody>
      </p:sp>
      <p:sp>
        <p:nvSpPr>
          <p:cNvPr id="5" name="TextBox 4"/>
          <p:cNvSpPr txBox="1"/>
          <p:nvPr/>
        </p:nvSpPr>
        <p:spPr>
          <a:xfrm>
            <a:off x="141004" y="1236096"/>
            <a:ext cx="4546120" cy="4524315"/>
          </a:xfrm>
          <a:prstGeom prst="rect">
            <a:avLst/>
          </a:prstGeom>
          <a:noFill/>
        </p:spPr>
        <p:txBody>
          <a:bodyPr wrap="square" rtlCol="0">
            <a:spAutoFit/>
          </a:bodyPr>
          <a:lstStyle/>
          <a:p>
            <a:pPr algn="ctr"/>
            <a:r>
              <a:rPr lang="en-US" sz="2400" dirty="0" smtClean="0">
                <a:effectLst>
                  <a:glow>
                    <a:schemeClr val="accent1">
                      <a:alpha val="99000"/>
                    </a:schemeClr>
                  </a:glow>
                  <a:reflection stA="99000" endPos="0" dist="50800" dir="5400000" sy="-100000" algn="bl" rotWithShape="0"/>
                </a:effectLst>
                <a:cs typeface="Browallia New" panose="020B0604020202020204" pitchFamily="34" charset="-34"/>
              </a:rPr>
              <a:t>Established in 1979 to protect the biodiversity of the LRGV</a:t>
            </a:r>
          </a:p>
          <a:p>
            <a:endParaRPr lang="en-US" sz="2400" dirty="0" smtClean="0">
              <a:effectLst>
                <a:glow>
                  <a:schemeClr val="accent1">
                    <a:alpha val="99000"/>
                  </a:schemeClr>
                </a:glow>
                <a:reflection stA="99000" endPos="0" dist="50800" dir="5400000" sy="-100000" algn="bl" rotWithShape="0"/>
              </a:effectLst>
              <a:cs typeface="Browallia New" panose="020B0604020202020204" pitchFamily="34" charset="-34"/>
            </a:endParaRPr>
          </a:p>
          <a:p>
            <a:pPr algn="ctr"/>
            <a:r>
              <a:rPr lang="en-US" sz="3000" dirty="0" smtClean="0">
                <a:effectLst>
                  <a:glow>
                    <a:schemeClr val="accent1">
                      <a:alpha val="99000"/>
                    </a:schemeClr>
                  </a:glow>
                  <a:reflection stA="99000" endPos="0" dist="50800" dir="5400000" sy="-100000" algn="bl" rotWithShape="0"/>
                </a:effectLst>
                <a:cs typeface="Browallia New" panose="020B0604020202020204" pitchFamily="34" charset="-34"/>
              </a:rPr>
              <a:t>Home </a:t>
            </a:r>
            <a:r>
              <a:rPr lang="en-US" sz="3000" dirty="0">
                <a:effectLst>
                  <a:glow>
                    <a:schemeClr val="accent1">
                      <a:alpha val="99000"/>
                    </a:schemeClr>
                  </a:glow>
                  <a:reflection stA="99000" endPos="0" dist="50800" dir="5400000" sy="-100000" algn="bl" rotWithShape="0"/>
                </a:effectLst>
                <a:cs typeface="Browallia New" panose="020B0604020202020204" pitchFamily="34" charset="-34"/>
              </a:rPr>
              <a:t>to </a:t>
            </a:r>
            <a:r>
              <a:rPr lang="en-US" sz="3000" dirty="0" smtClean="0">
                <a:effectLst>
                  <a:glow>
                    <a:schemeClr val="accent1">
                      <a:alpha val="99000"/>
                    </a:schemeClr>
                  </a:glow>
                  <a:reflection stA="99000" endPos="0" dist="50800" dir="5400000" sy="-100000" algn="bl" rotWithShape="0"/>
                </a:effectLst>
                <a:cs typeface="Browallia New" panose="020B0604020202020204" pitchFamily="34" charset="-34"/>
              </a:rPr>
              <a:t>18 threatened </a:t>
            </a:r>
            <a:r>
              <a:rPr lang="en-US" sz="3000" dirty="0">
                <a:effectLst>
                  <a:glow>
                    <a:schemeClr val="accent1">
                      <a:alpha val="99000"/>
                    </a:schemeClr>
                  </a:glow>
                  <a:reflection stA="99000" endPos="0" dist="50800" dir="5400000" sy="-100000" algn="bl" rotWithShape="0"/>
                </a:effectLst>
                <a:cs typeface="Browallia New" panose="020B0604020202020204" pitchFamily="34" charset="-34"/>
              </a:rPr>
              <a:t>and endangered </a:t>
            </a:r>
            <a:r>
              <a:rPr lang="en-US" sz="3000" dirty="0" smtClean="0">
                <a:effectLst>
                  <a:glow>
                    <a:schemeClr val="accent1">
                      <a:alpha val="99000"/>
                    </a:schemeClr>
                  </a:glow>
                  <a:reflection stA="99000" endPos="0" dist="50800" dir="5400000" sy="-100000" algn="bl" rotWithShape="0"/>
                </a:effectLst>
                <a:cs typeface="Browallia New" panose="020B0604020202020204" pitchFamily="34" charset="-34"/>
              </a:rPr>
              <a:t>species and critical to ocelot recovery</a:t>
            </a:r>
          </a:p>
          <a:p>
            <a:pPr algn="ctr"/>
            <a:endParaRPr lang="en-US" sz="3000" dirty="0">
              <a:effectLst>
                <a:glow>
                  <a:schemeClr val="accent1">
                    <a:alpha val="99000"/>
                  </a:schemeClr>
                </a:glow>
                <a:reflection stA="99000" endPos="0" dist="50800" dir="5400000" sy="-100000" algn="bl" rotWithShape="0"/>
              </a:effectLst>
              <a:cs typeface="Browallia New" panose="020B0604020202020204" pitchFamily="34" charset="-34"/>
            </a:endParaRPr>
          </a:p>
          <a:p>
            <a:pPr algn="ctr"/>
            <a:r>
              <a:rPr lang="en-US" sz="2400" dirty="0" smtClean="0">
                <a:effectLst>
                  <a:glow>
                    <a:schemeClr val="accent1">
                      <a:alpha val="99000"/>
                    </a:schemeClr>
                  </a:glow>
                  <a:reflection stA="99000" endPos="0" dist="50800" dir="5400000" sy="-100000" algn="bl" rotWithShape="0"/>
                </a:effectLst>
                <a:cs typeface="Browallia New" panose="020B0604020202020204" pitchFamily="34" charset="-34"/>
              </a:rPr>
              <a:t>The corridor consists of 93 parcels of land between Laguna Atascosa and Falcon Dam.  Animals need to travel between the parcels.</a:t>
            </a:r>
            <a:endParaRPr lang="en-US" sz="2400" dirty="0">
              <a:effectLst>
                <a:glow>
                  <a:schemeClr val="accent1">
                    <a:alpha val="99000"/>
                  </a:schemeClr>
                </a:glow>
                <a:reflection stA="99000" endPos="0" dist="50800" dir="5400000" sy="-100000" algn="bl" rotWithShape="0"/>
              </a:effectLst>
              <a:cs typeface="Browallia New" panose="020B0604020202020204" pitchFamily="34" charset="-34"/>
            </a:endParaRPr>
          </a:p>
        </p:txBody>
      </p:sp>
      <p:sp>
        <p:nvSpPr>
          <p:cNvPr id="8" name="TextBox 7"/>
          <p:cNvSpPr txBox="1"/>
          <p:nvPr/>
        </p:nvSpPr>
        <p:spPr>
          <a:xfrm>
            <a:off x="10227286" y="6581001"/>
            <a:ext cx="2216989" cy="276999"/>
          </a:xfrm>
          <a:prstGeom prst="rect">
            <a:avLst/>
          </a:prstGeom>
          <a:noFill/>
        </p:spPr>
        <p:txBody>
          <a:bodyPr wrap="square" rtlCol="0">
            <a:spAutoFit/>
          </a:bodyPr>
          <a:lstStyle/>
          <a:p>
            <a:r>
              <a:rPr lang="en-US" sz="1200" b="1" dirty="0">
                <a:solidFill>
                  <a:schemeClr val="bg1"/>
                </a:solidFill>
                <a:effectLst>
                  <a:glow>
                    <a:schemeClr val="accent1">
                      <a:alpha val="99000"/>
                    </a:schemeClr>
                  </a:glow>
                  <a:reflection stA="99000" endPos="0" dist="50800" dir="5400000" sy="-100000" algn="bl" rotWithShape="0"/>
                </a:effectLst>
                <a:latin typeface="Franklin Gothic Medium" panose="020B0603020102020204" pitchFamily="34" charset="0"/>
                <a:cs typeface="Browallia New" panose="020B0604020202020204" pitchFamily="34" charset="-34"/>
              </a:rPr>
              <a:t>Photo courtesy </a:t>
            </a:r>
            <a:r>
              <a:rPr lang="en-US" sz="1200" b="1" dirty="0" smtClean="0">
                <a:solidFill>
                  <a:schemeClr val="bg1"/>
                </a:solidFill>
                <a:effectLst>
                  <a:glow>
                    <a:schemeClr val="accent1">
                      <a:alpha val="99000"/>
                    </a:schemeClr>
                  </a:glow>
                  <a:reflection stA="99000" endPos="0" dist="50800" dir="5400000" sy="-100000" algn="bl" rotWithShape="0"/>
                </a:effectLst>
                <a:latin typeface="Franklin Gothic Medium" panose="020B0603020102020204" pitchFamily="34" charset="0"/>
                <a:cs typeface="Browallia New" panose="020B0604020202020204" pitchFamily="34" charset="-34"/>
              </a:rPr>
              <a:t>Larry Ditto</a:t>
            </a:r>
            <a:endParaRPr lang="en-US" sz="1200" b="1" dirty="0">
              <a:solidFill>
                <a:schemeClr val="bg1"/>
              </a:solidFill>
              <a:effectLst>
                <a:glow>
                  <a:schemeClr val="accent1">
                    <a:alpha val="99000"/>
                  </a:schemeClr>
                </a:glow>
                <a:reflection stA="99000" endPos="0" dist="50800" dir="5400000" sy="-100000" algn="bl" rotWithShape="0"/>
              </a:effectLst>
            </a:endParaRPr>
          </a:p>
        </p:txBody>
      </p:sp>
      <p:sp>
        <p:nvSpPr>
          <p:cNvPr id="6" name="Slide Number Placeholder 5"/>
          <p:cNvSpPr>
            <a:spLocks noGrp="1"/>
          </p:cNvSpPr>
          <p:nvPr>
            <p:ph type="sldNum" sz="quarter" idx="12"/>
          </p:nvPr>
        </p:nvSpPr>
        <p:spPr/>
        <p:txBody>
          <a:bodyPr/>
          <a:lstStyle/>
          <a:p>
            <a:fld id="{388EDA0F-B584-43D9-ACE1-24CC665044D8}" type="slidenum">
              <a:rPr lang="en-US" smtClean="0"/>
              <a:pPr/>
              <a:t>30</a:t>
            </a:fld>
            <a:endParaRPr lang="en-US" dirty="0"/>
          </a:p>
        </p:txBody>
      </p:sp>
      <p:pic>
        <p:nvPicPr>
          <p:cNvPr id="7" name="~PP325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88775319"/>
      </p:ext>
    </p:extLst>
  </p:cSld>
  <p:clrMapOvr>
    <a:masterClrMapping/>
  </p:clrMapOvr>
  <p:transition advTm="30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Jesse\Dropbox\LNG at Port\Photos\Pelicans - Breeding 014-70604.jpg"/>
          <p:cNvPicPr>
            <a:picLocks noChangeAspect="1" noChangeArrowheads="1"/>
          </p:cNvPicPr>
          <p:nvPr/>
        </p:nvPicPr>
        <p:blipFill>
          <a:blip r:embed="rId3" cstate="print"/>
          <a:srcRect l="16473" t="7055" r="26205" b="8584"/>
          <a:stretch>
            <a:fillRect/>
          </a:stretch>
        </p:blipFill>
        <p:spPr bwMode="auto">
          <a:xfrm>
            <a:off x="0" y="0"/>
            <a:ext cx="6988629" cy="6858000"/>
          </a:xfrm>
          <a:prstGeom prst="rect">
            <a:avLst/>
          </a:prstGeom>
          <a:noFill/>
        </p:spPr>
      </p:pic>
      <p:sp>
        <p:nvSpPr>
          <p:cNvPr id="6" name="TextBox 5"/>
          <p:cNvSpPr txBox="1"/>
          <p:nvPr/>
        </p:nvSpPr>
        <p:spPr>
          <a:xfrm>
            <a:off x="5048250" y="3267075"/>
            <a:ext cx="6705600" cy="369332"/>
          </a:xfrm>
          <a:prstGeom prst="rect">
            <a:avLst/>
          </a:prstGeom>
          <a:noFill/>
        </p:spPr>
        <p:txBody>
          <a:bodyPr wrap="square" rtlCol="0">
            <a:spAutoFit/>
          </a:bodyPr>
          <a:lstStyle/>
          <a:p>
            <a:endParaRPr lang="en-US" dirty="0"/>
          </a:p>
        </p:txBody>
      </p:sp>
      <p:sp>
        <p:nvSpPr>
          <p:cNvPr id="12" name="TextBox 11"/>
          <p:cNvSpPr txBox="1"/>
          <p:nvPr/>
        </p:nvSpPr>
        <p:spPr>
          <a:xfrm>
            <a:off x="7029450" y="0"/>
            <a:ext cx="5162550" cy="584775"/>
          </a:xfrm>
          <a:prstGeom prst="rect">
            <a:avLst/>
          </a:prstGeom>
          <a:noFill/>
        </p:spPr>
        <p:txBody>
          <a:bodyPr wrap="square" rtlCol="0">
            <a:spAutoFit/>
          </a:bodyPr>
          <a:lstStyle/>
          <a:p>
            <a:pPr algn="ctr"/>
            <a:r>
              <a:rPr lang="en-US" sz="3200" b="1" dirty="0" smtClean="0">
                <a:effectLst>
                  <a:glow>
                    <a:schemeClr val="accent1">
                      <a:alpha val="99000"/>
                    </a:schemeClr>
                  </a:glow>
                  <a:reflection stA="99000" endPos="0" dist="50800" dir="5400000" sy="-100000" algn="bl" rotWithShape="0"/>
                </a:effectLst>
                <a:latin typeface="Calibri" pitchFamily="34" charset="0"/>
                <a:cs typeface="Browallia New" panose="020B0604020202020204" pitchFamily="34" charset="-34"/>
              </a:rPr>
              <a:t>Why our wetlands are critical</a:t>
            </a:r>
            <a:endParaRPr lang="en-US" sz="3200" dirty="0">
              <a:effectLst>
                <a:glow>
                  <a:schemeClr val="accent1">
                    <a:alpha val="99000"/>
                  </a:schemeClr>
                </a:glow>
                <a:reflection stA="99000" endPos="0" dist="50800" dir="5400000" sy="-100000" algn="bl" rotWithShape="0"/>
              </a:effectLst>
              <a:latin typeface="Calibri" pitchFamily="34" charset="0"/>
            </a:endParaRPr>
          </a:p>
        </p:txBody>
      </p:sp>
      <p:sp>
        <p:nvSpPr>
          <p:cNvPr id="14" name="TextBox 13"/>
          <p:cNvSpPr txBox="1"/>
          <p:nvPr/>
        </p:nvSpPr>
        <p:spPr>
          <a:xfrm>
            <a:off x="7143749" y="647968"/>
            <a:ext cx="5019675" cy="1200329"/>
          </a:xfrm>
          <a:prstGeom prst="rect">
            <a:avLst/>
          </a:prstGeom>
          <a:noFill/>
        </p:spPr>
        <p:txBody>
          <a:bodyPr wrap="square" rtlCol="0">
            <a:spAutoFit/>
          </a:bodyPr>
          <a:lstStyle/>
          <a:p>
            <a:pPr>
              <a:buFont typeface="Arial" pitchFamily="34" charset="0"/>
              <a:buChar char="•"/>
            </a:pPr>
            <a:r>
              <a:rPr lang="en-US" sz="2400" dirty="0" smtClean="0"/>
              <a:t>  Important nurseries for aquatic life</a:t>
            </a:r>
          </a:p>
          <a:p>
            <a:pPr>
              <a:buFont typeface="Arial" pitchFamily="34" charset="0"/>
              <a:buChar char="•"/>
            </a:pPr>
            <a:r>
              <a:rPr lang="en-US" sz="2400" dirty="0" smtClean="0"/>
              <a:t>  Water filtration systems</a:t>
            </a:r>
          </a:p>
          <a:p>
            <a:pPr>
              <a:buFont typeface="Arial" pitchFamily="34" charset="0"/>
              <a:buChar char="•"/>
            </a:pPr>
            <a:r>
              <a:rPr lang="en-US" sz="2400" dirty="0" smtClean="0"/>
              <a:t>  Prevent erosion of the coastline</a:t>
            </a:r>
            <a:endParaRPr lang="en-US" sz="2400" dirty="0"/>
          </a:p>
        </p:txBody>
      </p:sp>
      <p:sp>
        <p:nvSpPr>
          <p:cNvPr id="15" name="TextBox 14"/>
          <p:cNvSpPr txBox="1"/>
          <p:nvPr/>
        </p:nvSpPr>
        <p:spPr>
          <a:xfrm>
            <a:off x="7000875" y="1946729"/>
            <a:ext cx="5191125" cy="569387"/>
          </a:xfrm>
          <a:prstGeom prst="rect">
            <a:avLst/>
          </a:prstGeom>
          <a:noFill/>
        </p:spPr>
        <p:txBody>
          <a:bodyPr wrap="square" rtlCol="0">
            <a:spAutoFit/>
          </a:bodyPr>
          <a:lstStyle/>
          <a:p>
            <a:pPr algn="ctr"/>
            <a:r>
              <a:rPr lang="en-US" sz="3100" b="1" dirty="0" smtClean="0">
                <a:effectLst>
                  <a:glow>
                    <a:schemeClr val="accent1">
                      <a:alpha val="99000"/>
                    </a:schemeClr>
                  </a:glow>
                  <a:reflection stA="99000" endPos="0" dist="50800" dir="5400000" sy="-100000" algn="bl" rotWithShape="0"/>
                </a:effectLst>
                <a:cs typeface="Browallia New" panose="020B0604020202020204" pitchFamily="34" charset="-34"/>
              </a:rPr>
              <a:t>What would LNG do to them?</a:t>
            </a:r>
            <a:endParaRPr lang="en-US" sz="3100" b="1" dirty="0">
              <a:effectLst>
                <a:glow>
                  <a:schemeClr val="accent1">
                    <a:alpha val="99000"/>
                  </a:schemeClr>
                </a:glow>
                <a:reflection stA="99000" endPos="0" dist="50800" dir="5400000" sy="-100000" algn="bl" rotWithShape="0"/>
              </a:effectLst>
            </a:endParaRPr>
          </a:p>
        </p:txBody>
      </p:sp>
      <p:sp>
        <p:nvSpPr>
          <p:cNvPr id="16" name="TextBox 15"/>
          <p:cNvSpPr txBox="1"/>
          <p:nvPr/>
        </p:nvSpPr>
        <p:spPr>
          <a:xfrm>
            <a:off x="7143749" y="2594697"/>
            <a:ext cx="5019675" cy="1200329"/>
          </a:xfrm>
          <a:prstGeom prst="rect">
            <a:avLst/>
          </a:prstGeom>
          <a:noFill/>
        </p:spPr>
        <p:txBody>
          <a:bodyPr wrap="square" rtlCol="0">
            <a:spAutoFit/>
          </a:bodyPr>
          <a:lstStyle/>
          <a:p>
            <a:pPr>
              <a:buFont typeface="Arial" pitchFamily="34" charset="0"/>
              <a:buChar char="•"/>
            </a:pPr>
            <a:r>
              <a:rPr lang="en-US" sz="2400" dirty="0" smtClean="0"/>
              <a:t>  Dredge and fill existing wetlands </a:t>
            </a:r>
          </a:p>
          <a:p>
            <a:r>
              <a:rPr lang="en-US" sz="2400" dirty="0" smtClean="0"/>
              <a:t>    with concrete, causing    </a:t>
            </a:r>
          </a:p>
          <a:p>
            <a:r>
              <a:rPr lang="en-US" sz="2400" dirty="0" smtClean="0"/>
              <a:t>    IRREVERSIBLE damage</a:t>
            </a:r>
            <a:endParaRPr lang="en-US" sz="2400" dirty="0"/>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b="1983"/>
          <a:stretch>
            <a:fillRect/>
          </a:stretch>
        </p:blipFill>
        <p:spPr>
          <a:xfrm>
            <a:off x="7105650" y="3866715"/>
            <a:ext cx="5086350" cy="2991285"/>
          </a:xfrm>
          <a:prstGeom prst="rect">
            <a:avLst/>
          </a:prstGeom>
        </p:spPr>
      </p:pic>
      <p:sp>
        <p:nvSpPr>
          <p:cNvPr id="9" name="Slide Number Placeholder 8"/>
          <p:cNvSpPr>
            <a:spLocks noGrp="1"/>
          </p:cNvSpPr>
          <p:nvPr>
            <p:ph type="sldNum" sz="quarter" idx="12"/>
          </p:nvPr>
        </p:nvSpPr>
        <p:spPr/>
        <p:txBody>
          <a:bodyPr/>
          <a:lstStyle/>
          <a:p>
            <a:fld id="{388EDA0F-B584-43D9-ACE1-24CC665044D8}" type="slidenum">
              <a:rPr lang="en-US" smtClean="0"/>
              <a:pPr/>
              <a:t>31</a:t>
            </a:fld>
            <a:endParaRPr lang="en-US" dirty="0"/>
          </a:p>
        </p:txBody>
      </p:sp>
    </p:spTree>
    <p:extLst>
      <p:ext uri="{BB962C8B-B14F-4D97-AF65-F5344CB8AC3E}">
        <p14:creationId xmlns:p14="http://schemas.microsoft.com/office/powerpoint/2010/main" val="2345657385"/>
      </p:ext>
    </p:extLst>
  </p:cSld>
  <p:clrMapOvr>
    <a:masterClrMapping/>
  </p:clrMapOvr>
  <p:transition advTm="4686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965"/>
          <a:stretch/>
        </p:blipFill>
        <p:spPr>
          <a:xfrm>
            <a:off x="4658624" y="0"/>
            <a:ext cx="7533376" cy="6858000"/>
          </a:xfrm>
          <a:prstGeom prst="rect">
            <a:avLst/>
          </a:prstGeom>
        </p:spPr>
      </p:pic>
      <p:sp>
        <p:nvSpPr>
          <p:cNvPr id="5" name="TextBox 4"/>
          <p:cNvSpPr txBox="1"/>
          <p:nvPr/>
        </p:nvSpPr>
        <p:spPr>
          <a:xfrm>
            <a:off x="171899" y="-19318"/>
            <a:ext cx="4314825" cy="707886"/>
          </a:xfrm>
          <a:prstGeom prst="rect">
            <a:avLst/>
          </a:prstGeom>
          <a:noFill/>
        </p:spPr>
        <p:txBody>
          <a:bodyPr wrap="square" rtlCol="0">
            <a:spAutoFit/>
          </a:bodyPr>
          <a:lstStyle/>
          <a:p>
            <a:pPr algn="ctr"/>
            <a:r>
              <a:rPr lang="en-US" sz="4000" b="1" dirty="0" smtClean="0">
                <a:effectLst>
                  <a:glow>
                    <a:schemeClr val="accent1">
                      <a:alpha val="99000"/>
                    </a:schemeClr>
                  </a:glow>
                  <a:reflection stA="99000" endPos="0" dist="50800" dir="5400000" sy="-100000" algn="bl" rotWithShape="0"/>
                </a:effectLst>
                <a:latin typeface="Calibri" pitchFamily="34" charset="0"/>
                <a:cs typeface="Browallia New" panose="020B0604020202020204" pitchFamily="34" charset="-34"/>
              </a:rPr>
              <a:t>Bahia Grande</a:t>
            </a:r>
            <a:endParaRPr lang="en-US" sz="4000" dirty="0">
              <a:effectLst>
                <a:glow>
                  <a:schemeClr val="accent1">
                    <a:alpha val="99000"/>
                  </a:schemeClr>
                </a:glow>
                <a:reflection stA="99000" endPos="0" dist="50800" dir="5400000" sy="-100000" algn="bl" rotWithShape="0"/>
              </a:effectLst>
              <a:latin typeface="Calibri" pitchFamily="34" charset="0"/>
            </a:endParaRPr>
          </a:p>
        </p:txBody>
      </p:sp>
      <p:pic>
        <p:nvPicPr>
          <p:cNvPr id="7" name="Picture 6"/>
          <p:cNvPicPr>
            <a:picLocks noChangeAspect="1"/>
          </p:cNvPicPr>
          <p:nvPr/>
        </p:nvPicPr>
        <p:blipFill>
          <a:blip r:embed="rId3" cstate="print"/>
          <a:stretch>
            <a:fillRect/>
          </a:stretch>
        </p:blipFill>
        <p:spPr>
          <a:xfrm>
            <a:off x="9489057" y="6581001"/>
            <a:ext cx="2727384" cy="276999"/>
          </a:xfrm>
          <a:prstGeom prst="rect">
            <a:avLst/>
          </a:prstGeom>
        </p:spPr>
      </p:pic>
      <p:sp>
        <p:nvSpPr>
          <p:cNvPr id="6" name="TextBox 5"/>
          <p:cNvSpPr txBox="1"/>
          <p:nvPr/>
        </p:nvSpPr>
        <p:spPr>
          <a:xfrm>
            <a:off x="9489057" y="6581001"/>
            <a:ext cx="2727384" cy="276999"/>
          </a:xfrm>
          <a:prstGeom prst="rect">
            <a:avLst/>
          </a:prstGeom>
          <a:noFill/>
        </p:spPr>
        <p:txBody>
          <a:bodyPr wrap="square" rtlCol="0">
            <a:spAutoFit/>
          </a:bodyPr>
          <a:lstStyle/>
          <a:p>
            <a:pPr lvl="0"/>
            <a:r>
              <a:rPr lang="en-US" sz="1200" dirty="0" smtClean="0">
                <a:solidFill>
                  <a:prstClr val="black"/>
                </a:solidFill>
                <a:effectLst>
                  <a:glow>
                    <a:srgbClr val="5B9BD5">
                      <a:alpha val="99000"/>
                    </a:srgb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rPr>
              <a:t>Photo credit The JASON Project at UTB</a:t>
            </a:r>
            <a:endParaRPr lang="en-US" sz="1200" dirty="0">
              <a:solidFill>
                <a:prstClr val="black"/>
              </a:solidFill>
              <a:effectLst>
                <a:glow>
                  <a:srgbClr val="5B9BD5">
                    <a:alpha val="99000"/>
                  </a:srgbClr>
                </a:glow>
                <a:outerShdw blurRad="50800" dist="50800" algn="ctr" rotWithShape="0">
                  <a:srgbClr val="000000">
                    <a:alpha val="43137"/>
                  </a:srgbClr>
                </a:outerShdw>
                <a:reflection stA="99000" endPos="0" dist="50800" dir="5400000" sy="-100000" algn="bl" rotWithShape="0"/>
              </a:effectLst>
              <a:latin typeface="Franklin Gothic Medium" panose="020B0603020102020204" pitchFamily="34" charset="0"/>
              <a:cs typeface="Browallia New" panose="020B0604020202020204" pitchFamily="34" charset="-34"/>
            </a:endParaRPr>
          </a:p>
        </p:txBody>
      </p:sp>
      <p:sp>
        <p:nvSpPr>
          <p:cNvPr id="9" name="TextBox 8"/>
          <p:cNvSpPr txBox="1"/>
          <p:nvPr/>
        </p:nvSpPr>
        <p:spPr>
          <a:xfrm>
            <a:off x="284480" y="5719227"/>
            <a:ext cx="4049024" cy="1138773"/>
          </a:xfrm>
          <a:prstGeom prst="rect">
            <a:avLst/>
          </a:prstGeom>
          <a:noFill/>
        </p:spPr>
        <p:txBody>
          <a:bodyPr wrap="square" rtlCol="0">
            <a:spAutoFit/>
          </a:bodyPr>
          <a:lstStyle/>
          <a:p>
            <a:pPr algn="ctr"/>
            <a:r>
              <a:rPr lang="en-US" sz="3400" b="1" dirty="0" smtClean="0">
                <a:latin typeface="Calibri" pitchFamily="34" charset="0"/>
              </a:rPr>
              <a:t>LNG would damage this progress!</a:t>
            </a:r>
            <a:endParaRPr lang="en-US" sz="3400" b="1" dirty="0">
              <a:latin typeface="Calibri" pitchFamily="34" charset="0"/>
            </a:endParaRPr>
          </a:p>
        </p:txBody>
      </p:sp>
      <p:sp>
        <p:nvSpPr>
          <p:cNvPr id="8" name="TextBox 7"/>
          <p:cNvSpPr txBox="1"/>
          <p:nvPr/>
        </p:nvSpPr>
        <p:spPr>
          <a:xfrm>
            <a:off x="0" y="742950"/>
            <a:ext cx="4400550" cy="5262979"/>
          </a:xfrm>
          <a:prstGeom prst="rect">
            <a:avLst/>
          </a:prstGeom>
          <a:noFill/>
        </p:spPr>
        <p:txBody>
          <a:bodyPr wrap="square" rtlCol="0">
            <a:spAutoFit/>
          </a:bodyPr>
          <a:lstStyle/>
          <a:p>
            <a:pPr>
              <a:buFont typeface="Arial" pitchFamily="34" charset="0"/>
              <a:buChar char="•"/>
            </a:pPr>
            <a:r>
              <a:rPr lang="en-US" sz="2400" dirty="0" smtClean="0"/>
              <a:t>Water supply was cut off when the ship channel was dug in the 1930s</a:t>
            </a:r>
          </a:p>
          <a:p>
            <a:pPr>
              <a:buFont typeface="Arial" pitchFamily="34" charset="0"/>
              <a:buChar char="•"/>
            </a:pPr>
            <a:endParaRPr lang="en-US" sz="2400" dirty="0" smtClean="0"/>
          </a:p>
          <a:p>
            <a:pPr>
              <a:buFont typeface="Arial" pitchFamily="34" charset="0"/>
              <a:buChar char="•"/>
            </a:pPr>
            <a:r>
              <a:rPr lang="en-US" sz="2400" dirty="0" smtClean="0"/>
              <a:t>Water evaporated, fish and plants died, and it became a dust </a:t>
            </a:r>
            <a:r>
              <a:rPr lang="en-US" sz="2400" dirty="0" smtClean="0"/>
              <a:t>bowl blowing into </a:t>
            </a:r>
            <a:r>
              <a:rPr lang="en-US" sz="2400" dirty="0" err="1" smtClean="0"/>
              <a:t>peoples’lungs</a:t>
            </a:r>
            <a:r>
              <a:rPr lang="en-US" sz="2400" dirty="0" smtClean="0"/>
              <a:t>.</a:t>
            </a:r>
            <a:endParaRPr lang="en-US" sz="2400" dirty="0" smtClean="0"/>
          </a:p>
          <a:p>
            <a:pPr>
              <a:buFont typeface="Arial" pitchFamily="34" charset="0"/>
              <a:buChar char="•"/>
            </a:pPr>
            <a:endParaRPr lang="en-US" sz="2400" dirty="0" smtClean="0"/>
          </a:p>
          <a:p>
            <a:pPr>
              <a:buFont typeface="Arial" pitchFamily="34" charset="0"/>
              <a:buChar char="•"/>
            </a:pPr>
            <a:r>
              <a:rPr lang="en-US" sz="2400" dirty="0" smtClean="0"/>
              <a:t>A new water supply channel was dug in </a:t>
            </a:r>
            <a:r>
              <a:rPr lang="en-US" sz="2400" dirty="0" smtClean="0"/>
              <a:t>2005 and the bay restored.</a:t>
            </a:r>
            <a:endParaRPr lang="en-US" sz="2400" dirty="0" smtClean="0"/>
          </a:p>
          <a:p>
            <a:pPr>
              <a:buFont typeface="Arial" pitchFamily="34" charset="0"/>
              <a:buChar char="•"/>
            </a:pPr>
            <a:endParaRPr lang="en-US" sz="2400" dirty="0" smtClean="0"/>
          </a:p>
          <a:p>
            <a:pPr>
              <a:buFont typeface="Arial" pitchFamily="34" charset="0"/>
              <a:buChar char="•"/>
            </a:pPr>
            <a:r>
              <a:rPr lang="en-US" sz="2400" dirty="0" smtClean="0"/>
              <a:t>This was the </a:t>
            </a:r>
            <a:r>
              <a:rPr lang="en-US" sz="2400" dirty="0" smtClean="0"/>
              <a:t>largest wetland restoration project in North America</a:t>
            </a:r>
            <a:endParaRPr lang="en-US" sz="2400" dirty="0"/>
          </a:p>
        </p:txBody>
      </p:sp>
      <p:sp>
        <p:nvSpPr>
          <p:cNvPr id="10" name="Slide Number Placeholder 9"/>
          <p:cNvSpPr>
            <a:spLocks noGrp="1"/>
          </p:cNvSpPr>
          <p:nvPr>
            <p:ph type="sldNum" sz="quarter" idx="12"/>
          </p:nvPr>
        </p:nvSpPr>
        <p:spPr/>
        <p:txBody>
          <a:bodyPr/>
          <a:lstStyle/>
          <a:p>
            <a:fld id="{388EDA0F-B584-43D9-ACE1-24CC665044D8}" type="slidenum">
              <a:rPr lang="en-US" smtClean="0"/>
              <a:pPr/>
              <a:t>32</a:t>
            </a:fld>
            <a:endParaRPr lang="en-US" dirty="0"/>
          </a:p>
        </p:txBody>
      </p:sp>
    </p:spTree>
    <p:extLst>
      <p:ext uri="{BB962C8B-B14F-4D97-AF65-F5344CB8AC3E}">
        <p14:creationId xmlns:p14="http://schemas.microsoft.com/office/powerpoint/2010/main" val="3770759196"/>
      </p:ext>
    </p:extLst>
  </p:cSld>
  <p:clrMapOvr>
    <a:masterClrMapping/>
  </p:clrMapOvr>
  <p:transition advTm="34311"/>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l="-529" t="-2420" r="506" b="71"/>
          <a:stretch>
            <a:fillRect/>
          </a:stretch>
        </p:blipFill>
        <p:spPr>
          <a:xfrm>
            <a:off x="8851900" y="512134"/>
            <a:ext cx="3340100" cy="2563334"/>
          </a:xfrm>
          <a:prstGeom prst="rect">
            <a:avLst/>
          </a:prstGeom>
        </p:spPr>
      </p:pic>
      <p:sp>
        <p:nvSpPr>
          <p:cNvPr id="7" name="TextBox 6"/>
          <p:cNvSpPr txBox="1"/>
          <p:nvPr/>
        </p:nvSpPr>
        <p:spPr>
          <a:xfrm>
            <a:off x="0" y="0"/>
            <a:ext cx="11904134" cy="707886"/>
          </a:xfrm>
          <a:prstGeom prst="rect">
            <a:avLst/>
          </a:prstGeom>
          <a:noFill/>
        </p:spPr>
        <p:txBody>
          <a:bodyPr wrap="square" rtlCol="0">
            <a:spAutoFit/>
          </a:bodyPr>
          <a:lstStyle/>
          <a:p>
            <a:r>
              <a:rPr lang="en-US" sz="4000" b="1" dirty="0" smtClean="0"/>
              <a:t>Recreation and tourism</a:t>
            </a:r>
            <a:endParaRPr lang="en-US" sz="4000" b="1" dirty="0"/>
          </a:p>
        </p:txBody>
      </p:sp>
      <p:pic>
        <p:nvPicPr>
          <p:cNvPr id="83970" name="Picture 2" descr="C:\Users\Jesse\Dropbox\LNG at Port\Photos\bayfishing-islatoursdotcom.jpg"/>
          <p:cNvPicPr>
            <a:picLocks noChangeAspect="1" noChangeArrowheads="1"/>
          </p:cNvPicPr>
          <p:nvPr/>
        </p:nvPicPr>
        <p:blipFill>
          <a:blip r:embed="rId4" cstate="print"/>
          <a:srcRect l="1330" t="40200" r="66618" b="2462"/>
          <a:stretch>
            <a:fillRect/>
          </a:stretch>
        </p:blipFill>
        <p:spPr bwMode="auto">
          <a:xfrm>
            <a:off x="8875259" y="3149600"/>
            <a:ext cx="3316741" cy="3708400"/>
          </a:xfrm>
          <a:prstGeom prst="rect">
            <a:avLst/>
          </a:prstGeom>
          <a:noFill/>
        </p:spPr>
      </p:pic>
      <p:pic>
        <p:nvPicPr>
          <p:cNvPr id="103426" name="Picture 2" descr="C:\Users\Jesse\Dropbox\LNG at Port\Photos\fishing-people\IMG_5265-67401.jpg"/>
          <p:cNvPicPr>
            <a:picLocks noChangeAspect="1" noChangeArrowheads="1"/>
          </p:cNvPicPr>
          <p:nvPr/>
        </p:nvPicPr>
        <p:blipFill>
          <a:blip r:embed="rId5" cstate="print"/>
          <a:srcRect b="11729"/>
          <a:stretch>
            <a:fillRect/>
          </a:stretch>
        </p:blipFill>
        <p:spPr bwMode="auto">
          <a:xfrm>
            <a:off x="0" y="652780"/>
            <a:ext cx="4572000" cy="2690495"/>
          </a:xfrm>
          <a:prstGeom prst="rect">
            <a:avLst/>
          </a:prstGeom>
          <a:noFill/>
        </p:spPr>
      </p:pic>
      <p:pic>
        <p:nvPicPr>
          <p:cNvPr id="103427" name="Picture 3" descr="C:\Users\Jesse\Dropbox\LNG at Port\Photos\fishing-people\fishing_1-50508.jpg"/>
          <p:cNvPicPr>
            <a:picLocks noChangeAspect="1" noChangeArrowheads="1"/>
          </p:cNvPicPr>
          <p:nvPr/>
        </p:nvPicPr>
        <p:blipFill>
          <a:blip r:embed="rId6" cstate="print"/>
          <a:srcRect l="5571" r="6121"/>
          <a:stretch>
            <a:fillRect/>
          </a:stretch>
        </p:blipFill>
        <p:spPr bwMode="auto">
          <a:xfrm>
            <a:off x="4686300" y="666751"/>
            <a:ext cx="4076700" cy="6191249"/>
          </a:xfrm>
          <a:prstGeom prst="rect">
            <a:avLst/>
          </a:prstGeom>
          <a:noFill/>
        </p:spPr>
      </p:pic>
      <p:pic>
        <p:nvPicPr>
          <p:cNvPr id="103428" name="Picture 4" descr="C:\Users\Jesse\Dropbox\LNG at Port\Photos\fishing-people\20140727_165158.jpg"/>
          <p:cNvPicPr>
            <a:picLocks noChangeAspect="1" noChangeArrowheads="1"/>
          </p:cNvPicPr>
          <p:nvPr/>
        </p:nvPicPr>
        <p:blipFill>
          <a:blip r:embed="rId7" cstate="print"/>
          <a:srcRect r="3333" b="3144"/>
          <a:stretch>
            <a:fillRect/>
          </a:stretch>
        </p:blipFill>
        <p:spPr bwMode="auto">
          <a:xfrm>
            <a:off x="-1" y="3429000"/>
            <a:ext cx="4572001" cy="3429000"/>
          </a:xfrm>
          <a:prstGeom prst="rect">
            <a:avLst/>
          </a:prstGeom>
          <a:noFill/>
        </p:spPr>
      </p:pic>
      <p:sp>
        <p:nvSpPr>
          <p:cNvPr id="8" name="Slide Number Placeholder 7"/>
          <p:cNvSpPr>
            <a:spLocks noGrp="1"/>
          </p:cNvSpPr>
          <p:nvPr>
            <p:ph type="sldNum" sz="quarter" idx="12"/>
          </p:nvPr>
        </p:nvSpPr>
        <p:spPr/>
        <p:txBody>
          <a:bodyPr/>
          <a:lstStyle/>
          <a:p>
            <a:fld id="{388EDA0F-B584-43D9-ACE1-24CC665044D8}" type="slidenum">
              <a:rPr lang="en-US" smtClean="0"/>
              <a:pPr/>
              <a:t>33</a:t>
            </a:fld>
            <a:endParaRPr lang="en-US" dirty="0"/>
          </a:p>
        </p:txBody>
      </p:sp>
    </p:spTree>
    <p:extLst>
      <p:ext uri="{BB962C8B-B14F-4D97-AF65-F5344CB8AC3E}">
        <p14:creationId xmlns:p14="http://schemas.microsoft.com/office/powerpoint/2010/main" val="529456642"/>
      </p:ext>
    </p:extLst>
  </p:cSld>
  <p:clrMapOvr>
    <a:masterClrMapping/>
  </p:clrMapOvr>
  <p:transition advTm="5351"/>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1734800" cy="646331"/>
          </a:xfrm>
          <a:prstGeom prst="rect">
            <a:avLst/>
          </a:prstGeom>
          <a:noFill/>
        </p:spPr>
        <p:txBody>
          <a:bodyPr wrap="square" rtlCol="0">
            <a:spAutoFit/>
          </a:bodyPr>
          <a:lstStyle/>
          <a:p>
            <a:r>
              <a:rPr lang="en-US" sz="3600" b="1" dirty="0" smtClean="0"/>
              <a:t>LNG is the opposite of conservation, recreation, and tourism</a:t>
            </a:r>
            <a:endParaRPr lang="en-US" sz="3600" b="1" dirty="0"/>
          </a:p>
        </p:txBody>
      </p:sp>
      <p:pic>
        <p:nvPicPr>
          <p:cNvPr id="86018" name="Picture 2" descr="C:\Users\Jesse\Dropbox\LNG at Port\Photos\lng lights-students.chem.tue.nl.jpg"/>
          <p:cNvPicPr>
            <a:picLocks noChangeAspect="1" noChangeArrowheads="1"/>
          </p:cNvPicPr>
          <p:nvPr/>
        </p:nvPicPr>
        <p:blipFill>
          <a:blip r:embed="rId2" cstate="print"/>
          <a:srcRect t="13471" b="11789"/>
          <a:stretch>
            <a:fillRect/>
          </a:stretch>
        </p:blipFill>
        <p:spPr bwMode="auto">
          <a:xfrm>
            <a:off x="0" y="572278"/>
            <a:ext cx="12192000" cy="6248400"/>
          </a:xfrm>
          <a:prstGeom prst="rect">
            <a:avLst/>
          </a:prstGeom>
          <a:noFill/>
        </p:spPr>
      </p:pic>
      <p:sp>
        <p:nvSpPr>
          <p:cNvPr id="4" name="Slide Number Placeholder 3"/>
          <p:cNvSpPr>
            <a:spLocks noGrp="1"/>
          </p:cNvSpPr>
          <p:nvPr>
            <p:ph type="sldNum" sz="quarter" idx="12"/>
          </p:nvPr>
        </p:nvSpPr>
        <p:spPr/>
        <p:txBody>
          <a:bodyPr/>
          <a:lstStyle/>
          <a:p>
            <a:fld id="{388EDA0F-B584-43D9-ACE1-24CC665044D8}" type="slidenum">
              <a:rPr lang="en-US" smtClean="0"/>
              <a:pPr/>
              <a:t>34</a:t>
            </a:fld>
            <a:endParaRPr lang="en-US" dirty="0"/>
          </a:p>
        </p:txBody>
      </p:sp>
    </p:spTree>
    <p:extLst>
      <p:ext uri="{BB962C8B-B14F-4D97-AF65-F5344CB8AC3E}">
        <p14:creationId xmlns:p14="http://schemas.microsoft.com/office/powerpoint/2010/main" val="3419317384"/>
      </p:ext>
    </p:extLst>
  </p:cSld>
  <p:clrMapOvr>
    <a:masterClrMapping/>
  </p:clrMapOvr>
  <p:transition advTm="1861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8568" y="5293895"/>
            <a:ext cx="7403432" cy="8181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60055" y="1116708"/>
            <a:ext cx="11230366" cy="3785652"/>
          </a:xfrm>
          <a:prstGeom prst="rect">
            <a:avLst/>
          </a:prstGeom>
          <a:noFill/>
        </p:spPr>
        <p:txBody>
          <a:bodyPr wrap="square" rtlCol="0">
            <a:spAutoFit/>
          </a:bodyPr>
          <a:lstStyle/>
          <a:p>
            <a:r>
              <a:rPr lang="en-US" sz="8000" dirty="0" smtClean="0"/>
              <a:t>Economic </a:t>
            </a:r>
            <a:r>
              <a:rPr lang="en-US" sz="8000" dirty="0" err="1" smtClean="0"/>
              <a:t>Impact:harmful</a:t>
            </a:r>
            <a:r>
              <a:rPr lang="en-US" sz="8000" dirty="0" smtClean="0"/>
              <a:t>,  globally, since economies depend on eco-systems</a:t>
            </a:r>
            <a:endParaRPr lang="en-US" sz="8000" dirty="0"/>
          </a:p>
        </p:txBody>
      </p:sp>
      <p:sp>
        <p:nvSpPr>
          <p:cNvPr id="3" name="TextBox 2"/>
          <p:cNvSpPr txBox="1"/>
          <p:nvPr/>
        </p:nvSpPr>
        <p:spPr>
          <a:xfrm>
            <a:off x="7435517" y="5263593"/>
            <a:ext cx="4756484" cy="769441"/>
          </a:xfrm>
          <a:prstGeom prst="rect">
            <a:avLst/>
          </a:prstGeom>
          <a:noFill/>
        </p:spPr>
        <p:txBody>
          <a:bodyPr wrap="square" rtlCol="0">
            <a:spAutoFit/>
          </a:bodyPr>
          <a:lstStyle/>
          <a:p>
            <a:r>
              <a:rPr lang="en-US" sz="4400" b="1" dirty="0" smtClean="0">
                <a:solidFill>
                  <a:schemeClr val="bg1"/>
                </a:solidFill>
              </a:rPr>
              <a:t>save RGV from LNG</a:t>
            </a:r>
            <a:endParaRPr lang="en-US" sz="4400" b="1" dirty="0">
              <a:solidFill>
                <a:schemeClr val="bg1"/>
              </a:solidFill>
            </a:endParaRPr>
          </a:p>
        </p:txBody>
      </p:sp>
      <p:sp>
        <p:nvSpPr>
          <p:cNvPr id="5" name="Slide Number Placeholder 4"/>
          <p:cNvSpPr>
            <a:spLocks noGrp="1"/>
          </p:cNvSpPr>
          <p:nvPr>
            <p:ph type="sldNum" sz="quarter" idx="12"/>
          </p:nvPr>
        </p:nvSpPr>
        <p:spPr/>
        <p:txBody>
          <a:bodyPr/>
          <a:lstStyle/>
          <a:p>
            <a:fld id="{388EDA0F-B584-43D9-ACE1-24CC665044D8}" type="slidenum">
              <a:rPr lang="en-US" smtClean="0"/>
              <a:pPr/>
              <a:t>35</a:t>
            </a:fld>
            <a:endParaRPr lang="en-US" dirty="0"/>
          </a:p>
        </p:txBody>
      </p:sp>
    </p:spTree>
  </p:cSld>
  <p:clrMapOvr>
    <a:masterClrMapping/>
  </p:clrMapOvr>
  <p:transition advTm="249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07886"/>
          </a:xfrm>
          <a:prstGeom prst="rect">
            <a:avLst/>
          </a:prstGeom>
          <a:noFill/>
        </p:spPr>
        <p:txBody>
          <a:bodyPr wrap="square" rtlCol="0">
            <a:spAutoFit/>
          </a:bodyPr>
          <a:lstStyle/>
          <a:p>
            <a:r>
              <a:rPr lang="en-US" sz="4000" b="1" dirty="0" smtClean="0"/>
              <a:t>The U.S. uses more gas than it produces</a:t>
            </a:r>
            <a:endParaRPr lang="en-US" sz="4000" b="1" dirty="0"/>
          </a:p>
        </p:txBody>
      </p:sp>
      <p:pic>
        <p:nvPicPr>
          <p:cNvPr id="86018" name="Picture 2" descr="C:\Users\Jesse\Dropbox\LNG at Port\Photos\us-natural-gas-consumption - ourfiniteworlddotcom.png"/>
          <p:cNvPicPr>
            <a:picLocks noChangeAspect="1" noChangeArrowheads="1"/>
          </p:cNvPicPr>
          <p:nvPr/>
        </p:nvPicPr>
        <p:blipFill>
          <a:blip r:embed="rId2" cstate="print"/>
          <a:srcRect/>
          <a:stretch>
            <a:fillRect/>
          </a:stretch>
        </p:blipFill>
        <p:spPr bwMode="auto">
          <a:xfrm>
            <a:off x="1085850" y="598484"/>
            <a:ext cx="10382250" cy="6259516"/>
          </a:xfrm>
          <a:prstGeom prst="rect">
            <a:avLst/>
          </a:prstGeom>
          <a:noFill/>
        </p:spPr>
      </p:pic>
      <p:sp>
        <p:nvSpPr>
          <p:cNvPr id="5" name="Slide Number Placeholder 4"/>
          <p:cNvSpPr>
            <a:spLocks noGrp="1"/>
          </p:cNvSpPr>
          <p:nvPr>
            <p:ph type="sldNum" sz="quarter" idx="12"/>
          </p:nvPr>
        </p:nvSpPr>
        <p:spPr/>
        <p:txBody>
          <a:bodyPr/>
          <a:lstStyle/>
          <a:p>
            <a:fld id="{388EDA0F-B584-43D9-ACE1-24CC665044D8}" type="slidenum">
              <a:rPr lang="en-US" smtClean="0"/>
              <a:pPr/>
              <a:t>36</a:t>
            </a:fld>
            <a:endParaRPr lang="en-US" dirty="0"/>
          </a:p>
        </p:txBody>
      </p:sp>
    </p:spTree>
  </p:cSld>
  <p:clrMapOvr>
    <a:masterClrMapping/>
  </p:clrMapOvr>
  <p:transition advTm="1685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14" t="1842" r="1037" b="2093"/>
          <a:stretch/>
        </p:blipFill>
        <p:spPr>
          <a:xfrm>
            <a:off x="719264" y="650125"/>
            <a:ext cx="10521550" cy="6207875"/>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r>
              <a:rPr lang="en-US" sz="4000" b="1" dirty="0" smtClean="0"/>
              <a:t>It is more profitable to sell gas overseas than here</a:t>
            </a:r>
            <a:endParaRPr lang="en-US" sz="400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8308" t="66541" r="2456" b="26149"/>
          <a:stretch/>
        </p:blipFill>
        <p:spPr>
          <a:xfrm>
            <a:off x="8747760" y="1988820"/>
            <a:ext cx="2066334" cy="47244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8308" t="47516" r="4099" b="43835"/>
          <a:stretch/>
        </p:blipFill>
        <p:spPr>
          <a:xfrm>
            <a:off x="8747760" y="3195204"/>
            <a:ext cx="1889760" cy="55885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8308" t="59347" r="3816" b="34639"/>
          <a:stretch/>
        </p:blipFill>
        <p:spPr>
          <a:xfrm>
            <a:off x="8744607" y="2522220"/>
            <a:ext cx="1920240" cy="38862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8166" t="21809" r="949" b="52485"/>
          <a:stretch/>
        </p:blipFill>
        <p:spPr>
          <a:xfrm>
            <a:off x="8744606" y="3754062"/>
            <a:ext cx="2243433" cy="1661160"/>
          </a:xfrm>
          <a:prstGeom prst="rect">
            <a:avLst/>
          </a:prstGeom>
        </p:spPr>
      </p:pic>
      <p:sp>
        <p:nvSpPr>
          <p:cNvPr id="9" name="Slide Number Placeholder 8"/>
          <p:cNvSpPr>
            <a:spLocks noGrp="1"/>
          </p:cNvSpPr>
          <p:nvPr>
            <p:ph type="sldNum" sz="quarter" idx="12"/>
          </p:nvPr>
        </p:nvSpPr>
        <p:spPr/>
        <p:txBody>
          <a:bodyPr/>
          <a:lstStyle/>
          <a:p>
            <a:fld id="{388EDA0F-B584-43D9-ACE1-24CC665044D8}" type="slidenum">
              <a:rPr lang="en-US" smtClean="0"/>
              <a:pPr/>
              <a:t>37</a:t>
            </a:fld>
            <a:endParaRPr lang="en-US" dirty="0"/>
          </a:p>
        </p:txBody>
      </p:sp>
    </p:spTree>
    <p:extLst>
      <p:ext uri="{BB962C8B-B14F-4D97-AF65-F5344CB8AC3E}">
        <p14:creationId xmlns:p14="http://schemas.microsoft.com/office/powerpoint/2010/main" val="3308922553"/>
      </p:ext>
    </p:extLst>
  </p:cSld>
  <p:clrMapOvr>
    <a:masterClrMapping/>
  </p:clrMapOvr>
  <p:transition advTm="18101"/>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6129" y="2619854"/>
            <a:ext cx="11895871" cy="3170099"/>
          </a:xfrm>
          <a:prstGeom prst="rect">
            <a:avLst/>
          </a:prstGeom>
          <a:noFill/>
        </p:spPr>
        <p:txBody>
          <a:bodyPr wrap="square" rtlCol="0">
            <a:spAutoFit/>
          </a:bodyPr>
          <a:lstStyle/>
          <a:p>
            <a:r>
              <a:rPr lang="en-US" sz="4000" dirty="0" smtClean="0">
                <a:effectLst>
                  <a:glow>
                    <a:schemeClr val="accent1">
                      <a:alpha val="99000"/>
                    </a:schemeClr>
                  </a:glow>
                  <a:reflection stA="99000" endPos="0" dist="50800" dir="5400000" sy="-100000" algn="bl" rotWithShape="0"/>
                </a:effectLst>
                <a:cs typeface="Browallia New" panose="020B0604020202020204" pitchFamily="34" charset="-34"/>
              </a:rPr>
              <a:t>	</a:t>
            </a:r>
          </a:p>
          <a:p>
            <a:r>
              <a:rPr lang="en-US" sz="4000" dirty="0" smtClean="0">
                <a:effectLst>
                  <a:glow>
                    <a:schemeClr val="accent1">
                      <a:alpha val="99000"/>
                    </a:schemeClr>
                  </a:glow>
                  <a:reflection stA="99000" endPos="0" dist="50800" dir="5400000" sy="-100000" algn="bl" rotWithShape="0"/>
                </a:effectLst>
                <a:cs typeface="Browallia New" panose="020B0604020202020204" pitchFamily="34" charset="-34"/>
              </a:rPr>
              <a:t>	Exporting natural gas “will cause natural </a:t>
            </a:r>
            <a:r>
              <a:rPr lang="en-US" sz="4000" dirty="0">
                <a:effectLst>
                  <a:glow>
                    <a:schemeClr val="accent1">
                      <a:alpha val="99000"/>
                    </a:schemeClr>
                  </a:glow>
                  <a:reflection stA="99000" endPos="0" dist="50800" dir="5400000" sy="-100000" algn="bl" rotWithShape="0"/>
                </a:effectLst>
                <a:cs typeface="Browallia New" panose="020B0604020202020204" pitchFamily="34" charset="-34"/>
              </a:rPr>
              <a:t>gas prices </a:t>
            </a:r>
            <a:r>
              <a:rPr lang="en-US" sz="4000" dirty="0" smtClean="0">
                <a:effectLst>
                  <a:glow>
                    <a:schemeClr val="accent1">
                      <a:alpha val="99000"/>
                    </a:schemeClr>
                  </a:glow>
                  <a:reflection stA="99000" endPos="0" dist="50800" dir="5400000" sy="-100000" algn="bl" rotWithShape="0"/>
                </a:effectLst>
                <a:cs typeface="Browallia New" panose="020B0604020202020204" pitchFamily="34" charset="-34"/>
              </a:rPr>
              <a:t>	to </a:t>
            </a:r>
            <a:r>
              <a:rPr lang="en-US" sz="4000" dirty="0">
                <a:effectLst>
                  <a:glow>
                    <a:schemeClr val="accent1">
                      <a:alpha val="99000"/>
                    </a:schemeClr>
                  </a:glow>
                  <a:reflection stA="99000" endPos="0" dist="50800" dir="5400000" sy="-100000" algn="bl" rotWithShape="0"/>
                </a:effectLst>
                <a:cs typeface="Browallia New" panose="020B0604020202020204" pitchFamily="34" charset="-34"/>
              </a:rPr>
              <a:t>increase dramatically, which will have </a:t>
            </a:r>
            <a:r>
              <a:rPr lang="en-US" sz="4000" dirty="0" smtClean="0">
                <a:effectLst>
                  <a:glow>
                    <a:schemeClr val="accent1">
                      <a:alpha val="99000"/>
                    </a:schemeClr>
                  </a:glow>
                  <a:reflection stA="99000" endPos="0" dist="50800" dir="5400000" sy="-100000" algn="bl" rotWithShape="0"/>
                </a:effectLst>
                <a:cs typeface="Browallia New" panose="020B0604020202020204" pitchFamily="34" charset="-34"/>
              </a:rPr>
              <a:t>	repercussions </a:t>
            </a:r>
            <a:r>
              <a:rPr lang="en-US" sz="4000" dirty="0">
                <a:effectLst>
                  <a:glow>
                    <a:schemeClr val="accent1">
                      <a:alpha val="99000"/>
                    </a:schemeClr>
                  </a:glow>
                  <a:reflection stA="99000" endPos="0" dist="50800" dir="5400000" sy="-100000" algn="bl" rotWithShape="0"/>
                </a:effectLst>
                <a:cs typeface="Browallia New" panose="020B0604020202020204" pitchFamily="34" charset="-34"/>
              </a:rPr>
              <a:t>throughout the U.S. </a:t>
            </a:r>
            <a:r>
              <a:rPr lang="en-US" sz="4000" dirty="0" smtClean="0">
                <a:effectLst>
                  <a:glow>
                    <a:schemeClr val="accent1">
                      <a:alpha val="99000"/>
                    </a:schemeClr>
                  </a:glow>
                  <a:reflection stA="99000" endPos="0" dist="50800" dir="5400000" sy="-100000" algn="bl" rotWithShape="0"/>
                </a:effectLst>
                <a:cs typeface="Browallia New" panose="020B0604020202020204" pitchFamily="34" charset="-34"/>
              </a:rPr>
              <a:t>economy.”</a:t>
            </a:r>
          </a:p>
          <a:p>
            <a:r>
              <a:rPr lang="en-US" sz="4000" dirty="0" smtClean="0">
                <a:effectLst>
                  <a:glow>
                    <a:schemeClr val="accent1">
                      <a:alpha val="99000"/>
                    </a:schemeClr>
                  </a:glow>
                  <a:reflection stA="99000" endPos="0" dist="50800" dir="5400000" sy="-100000" algn="bl" rotWithShape="0"/>
                </a:effectLst>
                <a:cs typeface="Browallia New" panose="020B0604020202020204" pitchFamily="34" charset="-34"/>
              </a:rPr>
              <a:t>				--Dow Chemical Press Release 2/11/14 </a:t>
            </a:r>
            <a:endParaRPr lang="en-US" sz="4000" dirty="0">
              <a:effectLst>
                <a:glow>
                  <a:schemeClr val="accent1">
                    <a:alpha val="99000"/>
                  </a:schemeClr>
                </a:glow>
                <a:reflection stA="99000" endPos="0" dist="50800" dir="5400000" sy="-100000" algn="bl" rotWithShape="0"/>
              </a:effectLst>
            </a:endParaRPr>
          </a:p>
        </p:txBody>
      </p:sp>
      <p:sp>
        <p:nvSpPr>
          <p:cNvPr id="7" name="TextBox 6"/>
          <p:cNvSpPr txBox="1"/>
          <p:nvPr/>
        </p:nvSpPr>
        <p:spPr>
          <a:xfrm>
            <a:off x="0" y="0"/>
            <a:ext cx="12192000" cy="2308324"/>
          </a:xfrm>
          <a:prstGeom prst="rect">
            <a:avLst/>
          </a:prstGeom>
          <a:noFill/>
        </p:spPr>
        <p:txBody>
          <a:bodyPr wrap="square" rtlCol="0">
            <a:spAutoFit/>
          </a:bodyPr>
          <a:lstStyle/>
          <a:p>
            <a:r>
              <a:rPr lang="en-US" sz="3600" b="1" dirty="0" smtClean="0"/>
              <a:t>	Exporting natural gas </a:t>
            </a:r>
          </a:p>
          <a:p>
            <a:r>
              <a:rPr lang="en-US" sz="3600" b="1" dirty="0" smtClean="0"/>
              <a:t>	will raise natural gas prices in the U.S. </a:t>
            </a:r>
          </a:p>
          <a:p>
            <a:endParaRPr lang="en-US" sz="3600" b="1" dirty="0" smtClean="0"/>
          </a:p>
          <a:p>
            <a:r>
              <a:rPr lang="en-US" sz="3600" b="1" dirty="0" smtClean="0"/>
              <a:t>	EXCELLENT COUNTER-ARGUMENTS (against LNG) by Dow:</a:t>
            </a:r>
          </a:p>
        </p:txBody>
      </p:sp>
      <p:sp>
        <p:nvSpPr>
          <p:cNvPr id="4" name="Slide Number Placeholder 3"/>
          <p:cNvSpPr>
            <a:spLocks noGrp="1"/>
          </p:cNvSpPr>
          <p:nvPr>
            <p:ph type="sldNum" sz="quarter" idx="12"/>
          </p:nvPr>
        </p:nvSpPr>
        <p:spPr/>
        <p:txBody>
          <a:bodyPr/>
          <a:lstStyle/>
          <a:p>
            <a:fld id="{388EDA0F-B584-43D9-ACE1-24CC665044D8}" type="slidenum">
              <a:rPr lang="en-US" smtClean="0"/>
              <a:pPr/>
              <a:t>38</a:t>
            </a:fld>
            <a:endParaRPr lang="en-US" dirty="0"/>
          </a:p>
        </p:txBody>
      </p:sp>
    </p:spTree>
    <p:extLst>
      <p:ext uri="{BB962C8B-B14F-4D97-AF65-F5344CB8AC3E}">
        <p14:creationId xmlns:p14="http://schemas.microsoft.com/office/powerpoint/2010/main" val="3017292410"/>
      </p:ext>
    </p:extLst>
  </p:cSld>
  <p:clrMapOvr>
    <a:masterClrMapping/>
  </p:clrMapOvr>
  <p:transition advTm="174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789" y="2171700"/>
            <a:ext cx="5485377" cy="3642359"/>
          </a:xfrm>
          <a:prstGeom prst="rect">
            <a:avLst/>
          </a:prstGeom>
        </p:spPr>
      </p:pic>
      <p:sp>
        <p:nvSpPr>
          <p:cNvPr id="7" name="TextBox 6"/>
          <p:cNvSpPr txBox="1"/>
          <p:nvPr/>
        </p:nvSpPr>
        <p:spPr>
          <a:xfrm>
            <a:off x="0" y="0"/>
            <a:ext cx="12192000" cy="707886"/>
          </a:xfrm>
          <a:prstGeom prst="rect">
            <a:avLst/>
          </a:prstGeom>
          <a:noFill/>
        </p:spPr>
        <p:txBody>
          <a:bodyPr wrap="square" rtlCol="0">
            <a:spAutoFit/>
          </a:bodyPr>
          <a:lstStyle/>
          <a:p>
            <a:r>
              <a:rPr lang="en-US" sz="4000" b="1" dirty="0" smtClean="0"/>
              <a:t>A lot of our electricity is made from natural gas</a:t>
            </a:r>
            <a:endParaRPr lang="en-US" sz="4000" b="1" dirty="0"/>
          </a:p>
        </p:txBody>
      </p:sp>
      <p:pic>
        <p:nvPicPr>
          <p:cNvPr id="87042" name="Picture 2" descr="C:\Users\Jesse\Dropbox\LNG at Port\Photos\electricity_bill_182371c - thetimesdotcodotuk.jpg"/>
          <p:cNvPicPr>
            <a:picLocks noChangeAspect="1" noChangeArrowheads="1"/>
          </p:cNvPicPr>
          <p:nvPr/>
        </p:nvPicPr>
        <p:blipFill>
          <a:blip r:embed="rId4" cstate="print"/>
          <a:srcRect/>
          <a:stretch>
            <a:fillRect/>
          </a:stretch>
        </p:blipFill>
        <p:spPr bwMode="auto">
          <a:xfrm>
            <a:off x="406400" y="2114508"/>
            <a:ext cx="5556250" cy="3701179"/>
          </a:xfrm>
          <a:prstGeom prst="rect">
            <a:avLst/>
          </a:prstGeom>
          <a:noFill/>
        </p:spPr>
      </p:pic>
      <p:sp>
        <p:nvSpPr>
          <p:cNvPr id="8" name="TextBox 7"/>
          <p:cNvSpPr txBox="1"/>
          <p:nvPr/>
        </p:nvSpPr>
        <p:spPr>
          <a:xfrm>
            <a:off x="371474" y="5919281"/>
            <a:ext cx="5629276" cy="584775"/>
          </a:xfrm>
          <a:prstGeom prst="rect">
            <a:avLst/>
          </a:prstGeom>
          <a:noFill/>
        </p:spPr>
        <p:txBody>
          <a:bodyPr wrap="square" rtlCol="0">
            <a:spAutoFit/>
          </a:bodyPr>
          <a:lstStyle/>
          <a:p>
            <a:pPr marL="285750" indent="-285750" algn="ctr"/>
            <a:r>
              <a:rPr lang="en-US" sz="3200" dirty="0" smtClean="0"/>
              <a:t>Higher prices at home</a:t>
            </a:r>
            <a:endParaRPr lang="en-US" sz="3200" dirty="0"/>
          </a:p>
        </p:txBody>
      </p:sp>
      <p:sp>
        <p:nvSpPr>
          <p:cNvPr id="9" name="TextBox 8"/>
          <p:cNvSpPr txBox="1"/>
          <p:nvPr/>
        </p:nvSpPr>
        <p:spPr>
          <a:xfrm>
            <a:off x="6219824" y="6033581"/>
            <a:ext cx="5629276" cy="584775"/>
          </a:xfrm>
          <a:prstGeom prst="rect">
            <a:avLst/>
          </a:prstGeom>
          <a:noFill/>
        </p:spPr>
        <p:txBody>
          <a:bodyPr wrap="square" rtlCol="0">
            <a:spAutoFit/>
          </a:bodyPr>
          <a:lstStyle/>
          <a:p>
            <a:pPr marL="285750" indent="-285750" algn="ctr"/>
            <a:r>
              <a:rPr lang="en-US" sz="3200" dirty="0" smtClean="0"/>
              <a:t>Higher prices everywhere</a:t>
            </a:r>
            <a:endParaRPr lang="en-US" sz="3200" dirty="0"/>
          </a:p>
        </p:txBody>
      </p:sp>
      <p:sp>
        <p:nvSpPr>
          <p:cNvPr id="10" name="Slide Number Placeholder 9"/>
          <p:cNvSpPr>
            <a:spLocks noGrp="1"/>
          </p:cNvSpPr>
          <p:nvPr>
            <p:ph type="sldNum" sz="quarter" idx="12"/>
          </p:nvPr>
        </p:nvSpPr>
        <p:spPr/>
        <p:txBody>
          <a:bodyPr/>
          <a:lstStyle/>
          <a:p>
            <a:fld id="{388EDA0F-B584-43D9-ACE1-24CC665044D8}" type="slidenum">
              <a:rPr lang="en-US" smtClean="0"/>
              <a:pPr/>
              <a:t>39</a:t>
            </a:fld>
            <a:endParaRPr lang="en-US" dirty="0"/>
          </a:p>
        </p:txBody>
      </p:sp>
    </p:spTree>
    <p:extLst>
      <p:ext uri="{BB962C8B-B14F-4D97-AF65-F5344CB8AC3E}">
        <p14:creationId xmlns:p14="http://schemas.microsoft.com/office/powerpoint/2010/main" val="3017292410"/>
      </p:ext>
    </p:extLst>
  </p:cSld>
  <p:clrMapOvr>
    <a:masterClrMapping/>
  </p:clrMapOvr>
  <p:transition advTm="54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t="19681" b="6764"/>
          <a:stretch>
            <a:fillRect/>
          </a:stretch>
        </p:blipFill>
        <p:spPr>
          <a:xfrm>
            <a:off x="433138" y="577516"/>
            <a:ext cx="11384536" cy="6280484"/>
          </a:xfrm>
          <a:prstGeom prst="rect">
            <a:avLst/>
          </a:prstGeom>
        </p:spPr>
      </p:pic>
      <p:sp>
        <p:nvSpPr>
          <p:cNvPr id="3" name="TextBox 2"/>
          <p:cNvSpPr txBox="1"/>
          <p:nvPr/>
        </p:nvSpPr>
        <p:spPr>
          <a:xfrm>
            <a:off x="0" y="0"/>
            <a:ext cx="11616264" cy="707886"/>
          </a:xfrm>
          <a:prstGeom prst="rect">
            <a:avLst/>
          </a:prstGeom>
          <a:noFill/>
        </p:spPr>
        <p:txBody>
          <a:bodyPr wrap="square" rtlCol="0">
            <a:spAutoFit/>
          </a:bodyPr>
          <a:lstStyle/>
          <a:p>
            <a:r>
              <a:rPr lang="en-US" sz="4000" b="1" dirty="0" smtClean="0"/>
              <a:t>How will LNG look?</a:t>
            </a:r>
            <a:endParaRPr lang="en-US" sz="4000" b="1" dirty="0"/>
          </a:p>
        </p:txBody>
      </p:sp>
      <p:sp>
        <p:nvSpPr>
          <p:cNvPr id="7" name="Left Arrow 6"/>
          <p:cNvSpPr/>
          <p:nvPr/>
        </p:nvSpPr>
        <p:spPr>
          <a:xfrm rot="17841396">
            <a:off x="7755231" y="457399"/>
            <a:ext cx="920749" cy="50097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510594" y="82867"/>
            <a:ext cx="3413760" cy="461665"/>
          </a:xfrm>
          <a:prstGeom prst="rect">
            <a:avLst/>
          </a:prstGeom>
          <a:noFill/>
        </p:spPr>
        <p:txBody>
          <a:bodyPr wrap="square" rtlCol="0">
            <a:spAutoFit/>
          </a:bodyPr>
          <a:lstStyle/>
          <a:p>
            <a:r>
              <a:rPr lang="en-US" sz="2400" dirty="0" smtClean="0">
                <a:latin typeface="Franklin Gothic Medium" panose="020B0603020102020204" pitchFamily="34" charset="0"/>
              </a:rPr>
              <a:t>Highway 48 – To S.P.I.</a:t>
            </a:r>
            <a:endParaRPr lang="en-US" sz="2400" dirty="0">
              <a:latin typeface="Franklin Gothic Medium" panose="020B0603020102020204" pitchFamily="34" charset="0"/>
            </a:endParaRPr>
          </a:p>
        </p:txBody>
      </p:sp>
      <p:sp>
        <p:nvSpPr>
          <p:cNvPr id="6" name="Slide Number Placeholder 5"/>
          <p:cNvSpPr>
            <a:spLocks noGrp="1"/>
          </p:cNvSpPr>
          <p:nvPr>
            <p:ph type="sldNum" sz="quarter" idx="12"/>
          </p:nvPr>
        </p:nvSpPr>
        <p:spPr/>
        <p:txBody>
          <a:bodyPr/>
          <a:lstStyle/>
          <a:p>
            <a:fld id="{388EDA0F-B584-43D9-ACE1-24CC665044D8}" type="slidenum">
              <a:rPr lang="en-US" smtClean="0"/>
              <a:pPr/>
              <a:t>4</a:t>
            </a:fld>
            <a:endParaRPr lang="en-US" dirty="0"/>
          </a:p>
        </p:txBody>
      </p:sp>
      <p:pic>
        <p:nvPicPr>
          <p:cNvPr id="9" name="~PP382.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75889197"/>
      </p:ext>
    </p:extLst>
  </p:cSld>
  <p:clrMapOvr>
    <a:masterClrMapping/>
  </p:clrMapOvr>
  <p:transition advTm="29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1323439"/>
          </a:xfrm>
          <a:prstGeom prst="rect">
            <a:avLst/>
          </a:prstGeom>
          <a:noFill/>
        </p:spPr>
        <p:txBody>
          <a:bodyPr wrap="square" rtlCol="0">
            <a:spAutoFit/>
          </a:bodyPr>
          <a:lstStyle/>
          <a:p>
            <a:r>
              <a:rPr lang="en-US" sz="4000" b="1" dirty="0" smtClean="0"/>
              <a:t>Will there be jobs</a:t>
            </a:r>
            <a:r>
              <a:rPr lang="en-US" sz="4000" b="1" dirty="0" smtClean="0"/>
              <a:t>? Few permanent jobs. But Cameron County has passed tax abatements to pay their benefits.</a:t>
            </a:r>
            <a:endParaRPr lang="en-US" sz="4000" b="1" dirty="0"/>
          </a:p>
        </p:txBody>
      </p:sp>
      <p:pic>
        <p:nvPicPr>
          <p:cNvPr id="104450" name="Picture 2" descr="C:\Users\Jesse\Dropbox\LNG at Port\Photos\lng facilities\lng barge - siemensdotcom.jpg"/>
          <p:cNvPicPr>
            <a:picLocks noChangeAspect="1" noChangeArrowheads="1"/>
          </p:cNvPicPr>
          <p:nvPr/>
        </p:nvPicPr>
        <p:blipFill>
          <a:blip r:embed="rId2" cstate="print"/>
          <a:srcRect/>
          <a:stretch>
            <a:fillRect/>
          </a:stretch>
        </p:blipFill>
        <p:spPr bwMode="auto">
          <a:xfrm>
            <a:off x="1626" y="1197034"/>
            <a:ext cx="5846724" cy="3938702"/>
          </a:xfrm>
          <a:prstGeom prst="rect">
            <a:avLst/>
          </a:prstGeom>
          <a:noFill/>
        </p:spPr>
      </p:pic>
      <p:pic>
        <p:nvPicPr>
          <p:cNvPr id="104451" name="Picture 3" descr="C:\Users\Jesse\Dropbox\LNG at Port\Photos\lng facilities\Texas-LNG_Snohvit-LNG_Barge_Concept - 2b1stconsultingdotcom.jpg"/>
          <p:cNvPicPr>
            <a:picLocks noChangeAspect="1" noChangeArrowheads="1"/>
          </p:cNvPicPr>
          <p:nvPr/>
        </p:nvPicPr>
        <p:blipFill>
          <a:blip r:embed="rId3" cstate="print"/>
          <a:srcRect/>
          <a:stretch>
            <a:fillRect/>
          </a:stretch>
        </p:blipFill>
        <p:spPr bwMode="auto">
          <a:xfrm>
            <a:off x="5967259" y="1196148"/>
            <a:ext cx="6224742" cy="3934652"/>
          </a:xfrm>
          <a:prstGeom prst="rect">
            <a:avLst/>
          </a:prstGeom>
          <a:noFill/>
        </p:spPr>
      </p:pic>
      <p:sp>
        <p:nvSpPr>
          <p:cNvPr id="5" name="Slide Number Placeholder 4"/>
          <p:cNvSpPr>
            <a:spLocks noGrp="1"/>
          </p:cNvSpPr>
          <p:nvPr>
            <p:ph type="sldNum" sz="quarter" idx="12"/>
          </p:nvPr>
        </p:nvSpPr>
        <p:spPr/>
        <p:txBody>
          <a:bodyPr/>
          <a:lstStyle/>
          <a:p>
            <a:fld id="{388EDA0F-B584-43D9-ACE1-24CC665044D8}" type="slidenum">
              <a:rPr lang="en-US" smtClean="0"/>
              <a:pPr/>
              <a:t>40</a:t>
            </a:fld>
            <a:endParaRPr lang="en-US" dirty="0"/>
          </a:p>
        </p:txBody>
      </p:sp>
      <p:sp>
        <p:nvSpPr>
          <p:cNvPr id="6" name="TextBox 5"/>
          <p:cNvSpPr txBox="1"/>
          <p:nvPr/>
        </p:nvSpPr>
        <p:spPr>
          <a:xfrm>
            <a:off x="1102994" y="5354015"/>
            <a:ext cx="10850708" cy="1077218"/>
          </a:xfrm>
          <a:prstGeom prst="rect">
            <a:avLst/>
          </a:prstGeom>
          <a:noFill/>
        </p:spPr>
        <p:txBody>
          <a:bodyPr wrap="square" rtlCol="0">
            <a:spAutoFit/>
          </a:bodyPr>
          <a:lstStyle/>
          <a:p>
            <a:pPr marL="285750" indent="-285750"/>
            <a:r>
              <a:rPr lang="en-US" sz="3200" dirty="0" smtClean="0"/>
              <a:t>Many LNG facilities are built on barges, not locally constructed</a:t>
            </a:r>
            <a:r>
              <a:rPr lang="en-US" sz="3200" dirty="0" smtClean="0"/>
              <a:t>. Shell Oil has the Prelude, largest tanker ever, doing LNG on it. </a:t>
            </a:r>
            <a:endParaRPr lang="en-US" sz="3200" dirty="0"/>
          </a:p>
        </p:txBody>
      </p:sp>
    </p:spTree>
  </p:cSld>
  <p:clrMapOvr>
    <a:masterClrMapping/>
  </p:clrMapOvr>
  <p:transition advTm="15351"/>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707886"/>
          </a:xfrm>
          <a:prstGeom prst="rect">
            <a:avLst/>
          </a:prstGeom>
          <a:noFill/>
        </p:spPr>
        <p:txBody>
          <a:bodyPr wrap="square" rtlCol="0">
            <a:spAutoFit/>
          </a:bodyPr>
          <a:lstStyle/>
          <a:p>
            <a:r>
              <a:rPr lang="en-US" sz="4000" b="1" dirty="0" smtClean="0"/>
              <a:t>Nature Tourism = $463 million/year</a:t>
            </a:r>
            <a:endParaRPr lang="en-US" sz="4000" b="1" dirty="0"/>
          </a:p>
        </p:txBody>
      </p:sp>
      <p:pic>
        <p:nvPicPr>
          <p:cNvPr id="88066" name="Picture 2" descr="C:\Users\Jesse\Dropbox\LNG at Port\Photos\nature tourism 1.jpg"/>
          <p:cNvPicPr>
            <a:picLocks noChangeAspect="1" noChangeArrowheads="1"/>
          </p:cNvPicPr>
          <p:nvPr/>
        </p:nvPicPr>
        <p:blipFill>
          <a:blip r:embed="rId3" cstate="print"/>
          <a:srcRect/>
          <a:stretch>
            <a:fillRect/>
          </a:stretch>
        </p:blipFill>
        <p:spPr bwMode="auto">
          <a:xfrm>
            <a:off x="0" y="2108200"/>
            <a:ext cx="5924550" cy="3949700"/>
          </a:xfrm>
          <a:prstGeom prst="rect">
            <a:avLst/>
          </a:prstGeom>
          <a:noFill/>
        </p:spPr>
      </p:pic>
      <p:pic>
        <p:nvPicPr>
          <p:cNvPr id="88067" name="Picture 3" descr="C:\Users\Jesse\Dropbox\LNG at Port\Photos\student-birders-sh-meetupdotcom.jpg"/>
          <p:cNvPicPr>
            <a:picLocks noChangeAspect="1" noChangeArrowheads="1"/>
          </p:cNvPicPr>
          <p:nvPr/>
        </p:nvPicPr>
        <p:blipFill>
          <a:blip r:embed="rId4" cstate="print"/>
          <a:srcRect/>
          <a:stretch>
            <a:fillRect/>
          </a:stretch>
        </p:blipFill>
        <p:spPr bwMode="auto">
          <a:xfrm>
            <a:off x="6134100" y="2085353"/>
            <a:ext cx="6057900" cy="3972546"/>
          </a:xfrm>
          <a:prstGeom prst="rect">
            <a:avLst/>
          </a:prstGeom>
          <a:noFill/>
        </p:spPr>
      </p:pic>
      <p:sp>
        <p:nvSpPr>
          <p:cNvPr id="5" name="Slide Number Placeholder 4"/>
          <p:cNvSpPr>
            <a:spLocks noGrp="1"/>
          </p:cNvSpPr>
          <p:nvPr>
            <p:ph type="sldNum" sz="quarter" idx="12"/>
          </p:nvPr>
        </p:nvSpPr>
        <p:spPr/>
        <p:txBody>
          <a:bodyPr/>
          <a:lstStyle/>
          <a:p>
            <a:fld id="{388EDA0F-B584-43D9-ACE1-24CC665044D8}" type="slidenum">
              <a:rPr lang="en-US" smtClean="0"/>
              <a:pPr/>
              <a:t>41</a:t>
            </a:fld>
            <a:endParaRPr lang="en-US" dirty="0"/>
          </a:p>
        </p:txBody>
      </p:sp>
    </p:spTree>
    <p:extLst>
      <p:ext uri="{BB962C8B-B14F-4D97-AF65-F5344CB8AC3E}">
        <p14:creationId xmlns:p14="http://schemas.microsoft.com/office/powerpoint/2010/main" val="3017292410"/>
      </p:ext>
    </p:extLst>
  </p:cSld>
  <p:clrMapOvr>
    <a:masterClrMapping/>
  </p:clrMapOvr>
  <p:transition advTm="17501"/>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707886"/>
          </a:xfrm>
          <a:prstGeom prst="rect">
            <a:avLst/>
          </a:prstGeom>
          <a:noFill/>
        </p:spPr>
        <p:txBody>
          <a:bodyPr wrap="square" rtlCol="0">
            <a:spAutoFit/>
          </a:bodyPr>
          <a:lstStyle/>
          <a:p>
            <a:r>
              <a:rPr lang="en-US" sz="4000" b="1" dirty="0" smtClean="0"/>
              <a:t>7,500 birds killed in LNG gas flare in one night</a:t>
            </a:r>
            <a:endParaRPr lang="en-US" sz="4000" b="1" dirty="0"/>
          </a:p>
        </p:txBody>
      </p:sp>
      <p:sp>
        <p:nvSpPr>
          <p:cNvPr id="5" name="Slide Number Placeholder 4"/>
          <p:cNvSpPr>
            <a:spLocks noGrp="1"/>
          </p:cNvSpPr>
          <p:nvPr>
            <p:ph type="sldNum" sz="quarter" idx="12"/>
          </p:nvPr>
        </p:nvSpPr>
        <p:spPr/>
        <p:txBody>
          <a:bodyPr/>
          <a:lstStyle/>
          <a:p>
            <a:fld id="{388EDA0F-B584-43D9-ACE1-24CC665044D8}" type="slidenum">
              <a:rPr lang="en-US" smtClean="0"/>
              <a:pPr/>
              <a:t>42</a:t>
            </a:fld>
            <a:endParaRPr lang="en-US" dirty="0"/>
          </a:p>
        </p:txBody>
      </p:sp>
      <p:pic>
        <p:nvPicPr>
          <p:cNvPr id="101378" name="Picture 2" descr="C:\Users\Jesse\Dropbox\LNG at Port\Photos\flares.jpg"/>
          <p:cNvPicPr>
            <a:picLocks noChangeAspect="1" noChangeArrowheads="1"/>
          </p:cNvPicPr>
          <p:nvPr/>
        </p:nvPicPr>
        <p:blipFill>
          <a:blip r:embed="rId3" cstate="print"/>
          <a:srcRect/>
          <a:stretch>
            <a:fillRect/>
          </a:stretch>
        </p:blipFill>
        <p:spPr bwMode="auto">
          <a:xfrm>
            <a:off x="139374" y="1257300"/>
            <a:ext cx="11967308" cy="5600700"/>
          </a:xfrm>
          <a:prstGeom prst="rect">
            <a:avLst/>
          </a:prstGeom>
          <a:noFill/>
        </p:spPr>
      </p:pic>
      <p:sp>
        <p:nvSpPr>
          <p:cNvPr id="8" name="TextBox 7"/>
          <p:cNvSpPr txBox="1"/>
          <p:nvPr/>
        </p:nvSpPr>
        <p:spPr>
          <a:xfrm>
            <a:off x="4200524" y="623381"/>
            <a:ext cx="5629276" cy="461665"/>
          </a:xfrm>
          <a:prstGeom prst="rect">
            <a:avLst/>
          </a:prstGeom>
          <a:noFill/>
        </p:spPr>
        <p:txBody>
          <a:bodyPr wrap="square" rtlCol="0">
            <a:spAutoFit/>
          </a:bodyPr>
          <a:lstStyle/>
          <a:p>
            <a:pPr marL="285750" indent="-285750" algn="r"/>
            <a:r>
              <a:rPr lang="en-US" sz="2400" dirty="0" smtClean="0"/>
              <a:t>Canaport LNG, New Brunswick</a:t>
            </a:r>
            <a:endParaRPr lang="en-US" sz="2400" dirty="0"/>
          </a:p>
        </p:txBody>
      </p:sp>
    </p:spTree>
    <p:extLst>
      <p:ext uri="{BB962C8B-B14F-4D97-AF65-F5344CB8AC3E}">
        <p14:creationId xmlns:p14="http://schemas.microsoft.com/office/powerpoint/2010/main" val="3017292410"/>
      </p:ext>
    </p:extLst>
  </p:cSld>
  <p:clrMapOvr>
    <a:masterClrMapping/>
  </p:clrMapOvr>
  <p:transition advTm="2796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707886"/>
          </a:xfrm>
          <a:prstGeom prst="rect">
            <a:avLst/>
          </a:prstGeom>
          <a:noFill/>
        </p:spPr>
        <p:txBody>
          <a:bodyPr wrap="square" rtlCol="0">
            <a:spAutoFit/>
          </a:bodyPr>
          <a:lstStyle/>
          <a:p>
            <a:r>
              <a:rPr lang="en-US" sz="4000" b="1" dirty="0" smtClean="0"/>
              <a:t>Beach Tourism = $300 million/year</a:t>
            </a:r>
            <a:endParaRPr lang="en-US" sz="4000" b="1" dirty="0"/>
          </a:p>
        </p:txBody>
      </p:sp>
      <p:pic>
        <p:nvPicPr>
          <p:cNvPr id="89090" name="Picture 2" descr="C:\Users\Jesse\Dropbox\LNG at Port\Photos\SPI pic 2.jpg"/>
          <p:cNvPicPr>
            <a:picLocks noChangeAspect="1" noChangeArrowheads="1"/>
          </p:cNvPicPr>
          <p:nvPr/>
        </p:nvPicPr>
        <p:blipFill>
          <a:blip r:embed="rId3" cstate="print"/>
          <a:srcRect l="7469" r="29638"/>
          <a:stretch>
            <a:fillRect/>
          </a:stretch>
        </p:blipFill>
        <p:spPr bwMode="auto">
          <a:xfrm>
            <a:off x="0" y="800100"/>
            <a:ext cx="12192000" cy="6057900"/>
          </a:xfrm>
          <a:prstGeom prst="rect">
            <a:avLst/>
          </a:prstGeom>
          <a:noFill/>
        </p:spPr>
      </p:pic>
      <p:sp>
        <p:nvSpPr>
          <p:cNvPr id="4" name="Slide Number Placeholder 3"/>
          <p:cNvSpPr>
            <a:spLocks noGrp="1"/>
          </p:cNvSpPr>
          <p:nvPr>
            <p:ph type="sldNum" sz="quarter" idx="12"/>
          </p:nvPr>
        </p:nvSpPr>
        <p:spPr/>
        <p:txBody>
          <a:bodyPr/>
          <a:lstStyle/>
          <a:p>
            <a:fld id="{388EDA0F-B584-43D9-ACE1-24CC665044D8}" type="slidenum">
              <a:rPr lang="en-US" smtClean="0"/>
              <a:pPr/>
              <a:t>43</a:t>
            </a:fld>
            <a:endParaRPr lang="en-US" dirty="0"/>
          </a:p>
        </p:txBody>
      </p:sp>
    </p:spTree>
    <p:extLst>
      <p:ext uri="{BB962C8B-B14F-4D97-AF65-F5344CB8AC3E}">
        <p14:creationId xmlns:p14="http://schemas.microsoft.com/office/powerpoint/2010/main" val="3017292410"/>
      </p:ext>
    </p:extLst>
  </p:cSld>
  <p:clrMapOvr>
    <a:masterClrMapping/>
  </p:clrMapOvr>
  <p:transition advTm="1925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7886"/>
          </a:xfrm>
          <a:prstGeom prst="rect">
            <a:avLst/>
          </a:prstGeom>
          <a:noFill/>
        </p:spPr>
        <p:txBody>
          <a:bodyPr wrap="square" rtlCol="0">
            <a:spAutoFit/>
          </a:bodyPr>
          <a:lstStyle/>
          <a:p>
            <a:r>
              <a:rPr lang="en-US" sz="4000" b="1" dirty="0" smtClean="0"/>
              <a:t>Fishing &amp; Shrimp Industry</a:t>
            </a:r>
            <a:endParaRPr lang="en-US" sz="4000" b="1" dirty="0"/>
          </a:p>
        </p:txBody>
      </p:sp>
      <p:sp>
        <p:nvSpPr>
          <p:cNvPr id="4" name="TextBox 3"/>
          <p:cNvSpPr txBox="1"/>
          <p:nvPr/>
        </p:nvSpPr>
        <p:spPr>
          <a:xfrm>
            <a:off x="7053943" y="647968"/>
            <a:ext cx="5109481" cy="3370153"/>
          </a:xfrm>
          <a:prstGeom prst="rect">
            <a:avLst/>
          </a:prstGeom>
          <a:noFill/>
        </p:spPr>
        <p:txBody>
          <a:bodyPr wrap="square" rtlCol="0">
            <a:spAutoFit/>
          </a:bodyPr>
          <a:lstStyle/>
          <a:p>
            <a:pPr>
              <a:buFont typeface="Arial" pitchFamily="34" charset="0"/>
              <a:buChar char="•"/>
            </a:pPr>
            <a:r>
              <a:rPr lang="en-US" sz="2400" dirty="0" smtClean="0"/>
              <a:t>   38% of all Texas shrimping permits are in the Brownsville/Port Isabel/So. P. Island </a:t>
            </a:r>
          </a:p>
          <a:p>
            <a:pPr>
              <a:buFont typeface="Arial" pitchFamily="34" charset="0"/>
              <a:buChar char="•"/>
            </a:pPr>
            <a:r>
              <a:rPr lang="en-US" sz="2400" dirty="0" smtClean="0"/>
              <a:t>  7</a:t>
            </a:r>
            <a:r>
              <a:rPr lang="en-US" sz="2400" baseline="30000" dirty="0" smtClean="0"/>
              <a:t>th</a:t>
            </a:r>
            <a:r>
              <a:rPr lang="en-US" sz="2400" dirty="0" smtClean="0"/>
              <a:t> largest commercial fishing port   </a:t>
            </a:r>
          </a:p>
          <a:p>
            <a:r>
              <a:rPr lang="en-US" sz="2400" dirty="0" smtClean="0"/>
              <a:t>    according to NOAA National marine </a:t>
            </a:r>
          </a:p>
          <a:p>
            <a:r>
              <a:rPr lang="en-US" sz="2400" dirty="0" smtClean="0"/>
              <a:t>    Fisheries Service</a:t>
            </a:r>
          </a:p>
          <a:p>
            <a:pPr>
              <a:buFont typeface="Arial" pitchFamily="34" charset="0"/>
              <a:buChar char="•"/>
            </a:pPr>
            <a:r>
              <a:rPr lang="en-US" sz="2400" dirty="0" smtClean="0"/>
              <a:t>  30.5 million lbs. of shrimp, valued at $52 million/yr.</a:t>
            </a:r>
          </a:p>
          <a:p>
            <a:pPr>
              <a:buFont typeface="Arial" pitchFamily="34" charset="0"/>
              <a:buChar char="•"/>
            </a:pPr>
            <a:endParaRPr lang="en-US" sz="2100" dirty="0" smtClean="0"/>
          </a:p>
        </p:txBody>
      </p:sp>
      <p:pic>
        <p:nvPicPr>
          <p:cNvPr id="105474" name="Picture 2" descr="C:\Users\Jesse\Dropbox\LNG at Port\Photos\fishing - business\shrimp boats 2 resize-neilandbarabaradotblogspotdotcom.jpg"/>
          <p:cNvPicPr>
            <a:picLocks noChangeAspect="1" noChangeArrowheads="1"/>
          </p:cNvPicPr>
          <p:nvPr/>
        </p:nvPicPr>
        <p:blipFill>
          <a:blip r:embed="rId2" cstate="print"/>
          <a:srcRect/>
          <a:stretch>
            <a:fillRect/>
          </a:stretch>
        </p:blipFill>
        <p:spPr bwMode="auto">
          <a:xfrm>
            <a:off x="7029450" y="3977081"/>
            <a:ext cx="5162550" cy="2880919"/>
          </a:xfrm>
          <a:prstGeom prst="rect">
            <a:avLst/>
          </a:prstGeom>
          <a:noFill/>
        </p:spPr>
      </p:pic>
      <p:pic>
        <p:nvPicPr>
          <p:cNvPr id="105476" name="Picture 4" descr="C:\Users\Jesse\Dropbox\LNG at Port\Photos\fishing - business\shrimpboat.jpg"/>
          <p:cNvPicPr>
            <a:picLocks noChangeAspect="1" noChangeArrowheads="1"/>
          </p:cNvPicPr>
          <p:nvPr/>
        </p:nvPicPr>
        <p:blipFill>
          <a:blip r:embed="rId3" cstate="print"/>
          <a:srcRect l="3784" r="19639"/>
          <a:stretch>
            <a:fillRect/>
          </a:stretch>
        </p:blipFill>
        <p:spPr bwMode="auto">
          <a:xfrm>
            <a:off x="0" y="816429"/>
            <a:ext cx="6939643" cy="6041571"/>
          </a:xfrm>
          <a:prstGeom prst="rect">
            <a:avLst/>
          </a:prstGeom>
          <a:noFill/>
        </p:spPr>
      </p:pic>
      <p:sp>
        <p:nvSpPr>
          <p:cNvPr id="6" name="Slide Number Placeholder 5"/>
          <p:cNvSpPr>
            <a:spLocks noGrp="1"/>
          </p:cNvSpPr>
          <p:nvPr>
            <p:ph type="sldNum" sz="quarter" idx="12"/>
          </p:nvPr>
        </p:nvSpPr>
        <p:spPr/>
        <p:txBody>
          <a:bodyPr/>
          <a:lstStyle/>
          <a:p>
            <a:fld id="{388EDA0F-B584-43D9-ACE1-24CC665044D8}" type="slidenum">
              <a:rPr lang="en-US" smtClean="0"/>
              <a:pPr/>
              <a:t>44</a:t>
            </a:fld>
            <a:endParaRPr lang="en-US" dirty="0"/>
          </a:p>
        </p:txBody>
      </p:sp>
    </p:spTree>
  </p:cSld>
  <p:clrMapOvr>
    <a:masterClrMapping/>
  </p:clrMapOvr>
  <p:transition advTm="2365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8568" y="5293895"/>
            <a:ext cx="7403432" cy="8181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60055" y="0"/>
            <a:ext cx="11230366" cy="5970865"/>
          </a:xfrm>
          <a:prstGeom prst="rect">
            <a:avLst/>
          </a:prstGeom>
          <a:noFill/>
        </p:spPr>
        <p:txBody>
          <a:bodyPr wrap="square" rtlCol="0">
            <a:spAutoFit/>
          </a:bodyPr>
          <a:lstStyle/>
          <a:p>
            <a:r>
              <a:rPr lang="en-US" sz="5400" dirty="0" smtClean="0"/>
              <a:t>The big </a:t>
            </a:r>
            <a:r>
              <a:rPr lang="en-US" sz="5400" dirty="0" smtClean="0">
                <a:solidFill>
                  <a:srgbClr val="00B050"/>
                </a:solidFill>
              </a:rPr>
              <a:t>picture: LNG and Fracking that “feeds” it gas </a:t>
            </a:r>
            <a:r>
              <a:rPr lang="en-US" sz="5400" b="1" dirty="0" smtClean="0">
                <a:solidFill>
                  <a:srgbClr val="C00000"/>
                </a:solidFill>
              </a:rPr>
              <a:t>greatly worsen </a:t>
            </a:r>
            <a:r>
              <a:rPr lang="en-US" sz="5400" dirty="0" smtClean="0">
                <a:solidFill>
                  <a:srgbClr val="00B050"/>
                </a:solidFill>
              </a:rPr>
              <a:t>Global Warming! </a:t>
            </a:r>
            <a:r>
              <a:rPr lang="en-US" sz="4400" i="1" dirty="0" smtClean="0">
                <a:solidFill>
                  <a:srgbClr val="00B050"/>
                </a:solidFill>
              </a:rPr>
              <a:t>Total LNG energy production </a:t>
            </a:r>
            <a:r>
              <a:rPr lang="en-US" sz="4400" dirty="0" smtClean="0">
                <a:solidFill>
                  <a:srgbClr val="00B050"/>
                </a:solidFill>
              </a:rPr>
              <a:t>costs exceed  those of producing coal &amp; oil. </a:t>
            </a:r>
            <a:r>
              <a:rPr lang="en-US" sz="4400" b="1" dirty="0" smtClean="0">
                <a:solidFill>
                  <a:srgbClr val="C00000"/>
                </a:solidFill>
              </a:rPr>
              <a:t>They hurt eco-systems and Earth’s atmosphere even </a:t>
            </a:r>
            <a:r>
              <a:rPr lang="en-US" sz="4400" b="1" i="1" dirty="0" smtClean="0">
                <a:solidFill>
                  <a:srgbClr val="C00000"/>
                </a:solidFill>
              </a:rPr>
              <a:t>more than oil &amp; coal. </a:t>
            </a:r>
            <a:r>
              <a:rPr lang="en-US" sz="4400" i="1" dirty="0" smtClean="0">
                <a:solidFill>
                  <a:srgbClr val="00B050"/>
                </a:solidFill>
              </a:rPr>
              <a:t>Therefore, it cannot be argued validly that LNG is a “transition” fuel preferable to oil/gas. It’s not!</a:t>
            </a:r>
            <a:endParaRPr lang="en-US" sz="4400" dirty="0" smtClean="0">
              <a:solidFill>
                <a:srgbClr val="00B050"/>
              </a:solidFill>
            </a:endParaRPr>
          </a:p>
        </p:txBody>
      </p:sp>
      <p:sp>
        <p:nvSpPr>
          <p:cNvPr id="3" name="TextBox 2"/>
          <p:cNvSpPr txBox="1"/>
          <p:nvPr/>
        </p:nvSpPr>
        <p:spPr>
          <a:xfrm>
            <a:off x="7435517" y="6633029"/>
            <a:ext cx="4756484" cy="1446550"/>
          </a:xfrm>
          <a:prstGeom prst="rect">
            <a:avLst/>
          </a:prstGeom>
          <a:noFill/>
        </p:spPr>
        <p:txBody>
          <a:bodyPr wrap="square" rtlCol="0">
            <a:spAutoFit/>
          </a:bodyPr>
          <a:lstStyle/>
          <a:p>
            <a:endParaRPr lang="en-US" sz="4400" b="1" dirty="0" smtClean="0">
              <a:solidFill>
                <a:schemeClr val="bg1"/>
              </a:solidFill>
            </a:endParaRPr>
          </a:p>
          <a:p>
            <a:r>
              <a:rPr lang="en-US" sz="4400" b="1" dirty="0" smtClean="0">
                <a:solidFill>
                  <a:schemeClr val="bg1"/>
                </a:solidFill>
              </a:rPr>
              <a:t>save RGV from LNG</a:t>
            </a:r>
            <a:endParaRPr lang="en-US" sz="4400" b="1" dirty="0">
              <a:solidFill>
                <a:schemeClr val="bg1"/>
              </a:solidFill>
            </a:endParaRPr>
          </a:p>
        </p:txBody>
      </p:sp>
      <p:sp>
        <p:nvSpPr>
          <p:cNvPr id="5" name="Slide Number Placeholder 4"/>
          <p:cNvSpPr>
            <a:spLocks noGrp="1"/>
          </p:cNvSpPr>
          <p:nvPr>
            <p:ph type="sldNum" sz="quarter" idx="12"/>
          </p:nvPr>
        </p:nvSpPr>
        <p:spPr>
          <a:xfrm>
            <a:off x="8610600" y="6647543"/>
            <a:ext cx="2743200" cy="73932"/>
          </a:xfrm>
        </p:spPr>
        <p:txBody>
          <a:bodyPr/>
          <a:lstStyle/>
          <a:p>
            <a:fld id="{388EDA0F-B584-43D9-ACE1-24CC665044D8}" type="slidenum">
              <a:rPr lang="en-US" smtClean="0"/>
              <a:pPr/>
              <a:t>45</a:t>
            </a:fld>
            <a:endParaRPr lang="en-US" dirty="0"/>
          </a:p>
        </p:txBody>
      </p:sp>
    </p:spTree>
  </p:cSld>
  <p:clrMapOvr>
    <a:masterClrMapping/>
  </p:clrMapOvr>
  <p:transition advTm="67711"/>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8EDA0F-B584-43D9-ACE1-24CC665044D8}" type="slidenum">
              <a:rPr lang="en-US" smtClean="0"/>
              <a:pPr/>
              <a:t>46</a:t>
            </a:fld>
            <a:endParaRPr lang="en-US" dirty="0"/>
          </a:p>
        </p:txBody>
      </p:sp>
      <p:pic>
        <p:nvPicPr>
          <p:cNvPr id="102402" name="Picture 2" descr="Ocean bubbles"/>
          <p:cNvPicPr>
            <a:picLocks noChangeAspect="1" noChangeArrowheads="1"/>
          </p:cNvPicPr>
          <p:nvPr/>
        </p:nvPicPr>
        <p:blipFill>
          <a:blip r:embed="rId3" cstate="print"/>
          <a:srcRect/>
          <a:stretch>
            <a:fillRect/>
          </a:stretch>
        </p:blipFill>
        <p:spPr bwMode="auto">
          <a:xfrm>
            <a:off x="6908800" y="494960"/>
            <a:ext cx="5083627" cy="4164125"/>
          </a:xfrm>
          <a:prstGeom prst="rect">
            <a:avLst/>
          </a:prstGeom>
          <a:noFill/>
        </p:spPr>
      </p:pic>
      <p:sp>
        <p:nvSpPr>
          <p:cNvPr id="102403" name="Rectangle 3"/>
          <p:cNvSpPr>
            <a:spLocks noChangeArrowheads="1"/>
          </p:cNvSpPr>
          <p:nvPr/>
        </p:nvSpPr>
        <p:spPr bwMode="auto">
          <a:xfrm>
            <a:off x="0" y="908215"/>
            <a:ext cx="6523965"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Story Source:</a:t>
            </a:r>
            <a:r>
              <a:rPr lang="en-US" dirty="0" smtClean="0">
                <a:latin typeface="Arial" charset="0"/>
                <a:cs typeface="Arial" charset="0"/>
              </a:rPr>
              <a:t> </a:t>
            </a:r>
            <a:r>
              <a:rPr kumimoji="0" lang="en-US" sz="1800" b="1" i="0" u="none" strike="noStrike" cap="none" normalizeH="0" baseline="0" dirty="0" smtClean="0">
                <a:ln>
                  <a:noFill/>
                </a:ln>
                <a:solidFill>
                  <a:schemeClr val="tx1"/>
                </a:solidFill>
                <a:effectLst/>
                <a:latin typeface="Arial" charset="0"/>
                <a:cs typeface="Arial" charset="0"/>
                <a:hlinkClick r:id="rId4"/>
              </a:rPr>
              <a:t>CAGE – Center for Arctic Gas Hydrate, Climate and Environment</a:t>
            </a:r>
            <a:r>
              <a:rPr kumimoji="0" lang="en-US" sz="1800" b="0" i="0" u="none" strike="noStrike" cap="none" normalizeH="0" baseline="0" dirty="0" smtClean="0">
                <a:ln>
                  <a:noFill/>
                </a:ln>
                <a:solidFill>
                  <a:schemeClr val="tx1"/>
                </a:solidFill>
                <a:effectLst/>
                <a:latin typeface="Arial" charset="0"/>
                <a:cs typeface="Arial" charset="0"/>
              </a:rPr>
              <a:t>. </a:t>
            </a:r>
            <a:r>
              <a:rPr lang="en-US" dirty="0" smtClean="0">
                <a:latin typeface="Arial" charset="0"/>
                <a:cs typeface="Arial" charset="0"/>
              </a:rPr>
              <a:t>Author: </a:t>
            </a:r>
            <a:r>
              <a:rPr kumimoji="0" lang="en-US" sz="1800" b="0" i="0" u="none" strike="noStrike" cap="none" normalizeH="0" baseline="0" dirty="0" smtClean="0">
                <a:ln>
                  <a:noFill/>
                </a:ln>
                <a:solidFill>
                  <a:schemeClr val="tx1"/>
                </a:solidFill>
                <a:effectLst/>
                <a:latin typeface="Arial" charset="0"/>
                <a:cs typeface="Arial" charset="0"/>
              </a:rPr>
              <a:t> Maja Sojtaric.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b="1" dirty="0" smtClean="0">
                <a:solidFill>
                  <a:srgbClr val="FF0000"/>
                </a:solidFill>
                <a:latin typeface="Arial" charset="0"/>
                <a:cs typeface="Arial" charset="0"/>
              </a:rPr>
              <a:t>IMAGE to the RIGHT is of Bubbles of METHANE (LNG is made of this gas, but if frozen, it does not trap heat from above) being released from Arctic waters over permafrost, which is under water there, and heating up, increasingly. </a:t>
            </a:r>
            <a:endParaRPr kumimoji="0" lang="en-US" sz="1800" b="1" i="0" u="none" strike="noStrike" cap="none" normalizeH="0" baseline="0" dirty="0" smtClean="0">
              <a:ln>
                <a:noFill/>
              </a:ln>
              <a:solidFill>
                <a:srgbClr val="FF0000"/>
              </a:solidFill>
              <a:effectLst/>
              <a:latin typeface="Arial" charset="0"/>
              <a:cs typeface="Arial" charset="0"/>
            </a:endParaRPr>
          </a:p>
        </p:txBody>
      </p:sp>
      <p:sp>
        <p:nvSpPr>
          <p:cNvPr id="102404" name="Rectangle 4"/>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2405" name="Rectangle 5"/>
          <p:cNvSpPr>
            <a:spLocks noChangeArrowheads="1"/>
          </p:cNvSpPr>
          <p:nvPr/>
        </p:nvSpPr>
        <p:spPr bwMode="auto">
          <a:xfrm>
            <a:off x="0" y="2576490"/>
            <a:ext cx="75184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Journal References</a:t>
            </a:r>
            <a:r>
              <a:rPr kumimoji="0" lang="en-US" sz="1800" b="0"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sz="1800" b="0" i="0" u="none" strike="noStrike" cap="none" normalizeH="0" baseline="0" dirty="0" smtClean="0">
                <a:ln>
                  <a:noFill/>
                </a:ln>
                <a:solidFill>
                  <a:schemeClr val="tx1"/>
                </a:solidFill>
                <a:effectLst/>
                <a:latin typeface="Arial" charset="0"/>
                <a:cs typeface="Arial" charset="0"/>
              </a:rPr>
              <a:t>Alexey Portnov, Jurgen Mienert, Pavel Serov. </a:t>
            </a:r>
            <a:r>
              <a:rPr kumimoji="0" lang="en-US" sz="1800" b="1" i="0" u="none" strike="noStrike" cap="none" normalizeH="0" baseline="0" dirty="0" smtClean="0">
                <a:ln>
                  <a:noFill/>
                </a:ln>
                <a:solidFill>
                  <a:schemeClr val="tx1"/>
                </a:solidFill>
                <a:effectLst/>
                <a:latin typeface="Arial" charset="0"/>
                <a:cs typeface="Arial" charset="0"/>
              </a:rPr>
              <a:t>Modeling the </a:t>
            </a:r>
          </a:p>
          <a:p>
            <a:pPr marL="0" marR="0" lvl="0" indent="0" algn="l" defTabSz="914400" rtl="0" eaLnBrk="0" fontAlgn="base" latinLnBrk="0" hangingPunct="0">
              <a:lnSpc>
                <a:spcPct val="100000"/>
              </a:lnSpc>
              <a:spcBef>
                <a:spcPct val="0"/>
              </a:spcBef>
              <a:spcAft>
                <a:spcPct val="0"/>
              </a:spcAft>
              <a:buClrTx/>
              <a:buSzTx/>
              <a:tabLst/>
            </a:pPr>
            <a:r>
              <a:rPr kumimoji="0" lang="en-US" sz="1800" b="1" i="0" u="none" strike="noStrike" cap="none" normalizeH="0" baseline="0" dirty="0" smtClean="0">
                <a:ln>
                  <a:noFill/>
                </a:ln>
                <a:solidFill>
                  <a:schemeClr val="tx1"/>
                </a:solidFill>
                <a:effectLst/>
                <a:latin typeface="Arial" charset="0"/>
                <a:cs typeface="Arial" charset="0"/>
              </a:rPr>
              <a:t>evolution of climate-sensitive Arctic subsea permafrost in </a:t>
            </a:r>
          </a:p>
          <a:p>
            <a:pPr marL="0" marR="0" lvl="0" indent="0" algn="l" defTabSz="914400" rtl="0" eaLnBrk="0" fontAlgn="base" latinLnBrk="0" hangingPunct="0">
              <a:lnSpc>
                <a:spcPct val="100000"/>
              </a:lnSpc>
              <a:spcBef>
                <a:spcPct val="0"/>
              </a:spcBef>
              <a:spcAft>
                <a:spcPct val="0"/>
              </a:spcAft>
              <a:buClrTx/>
              <a:buSzTx/>
              <a:tabLst/>
            </a:pPr>
            <a:r>
              <a:rPr kumimoji="0" lang="en-US" sz="1800" b="1" i="0" u="none" strike="noStrike" cap="none" normalizeH="0" baseline="0" dirty="0" smtClean="0">
                <a:ln>
                  <a:noFill/>
                </a:ln>
                <a:solidFill>
                  <a:schemeClr val="tx1"/>
                </a:solidFill>
                <a:effectLst/>
                <a:latin typeface="Arial" charset="0"/>
                <a:cs typeface="Arial" charset="0"/>
              </a:rPr>
              <a:t>regions of extensive gas expulsion at the West Yamal shelf</a:t>
            </a:r>
            <a:r>
              <a:rPr kumimoji="0" lang="en-US" sz="1800" b="0" i="0" u="none" strike="noStrike" cap="none" normalizeH="0" baseline="0" dirty="0" smtClean="0">
                <a:ln>
                  <a:noFill/>
                </a:ln>
                <a:solidFill>
                  <a:schemeClr val="tx1"/>
                </a:solidFill>
                <a:effectLst/>
                <a:latin typeface="Arial" charset="0"/>
                <a:cs typeface="Arial" charset="0"/>
              </a:rPr>
              <a:t>. </a:t>
            </a:r>
            <a:r>
              <a:rPr kumimoji="0" lang="en-US" sz="1800" b="0" i="1" u="none" strike="noStrike" cap="none" normalizeH="0" baseline="0" dirty="0" smtClean="0">
                <a:ln>
                  <a:noFill/>
                </a:ln>
                <a:solidFill>
                  <a:schemeClr val="tx1"/>
                </a:solidFill>
                <a:effectLst/>
                <a:latin typeface="Arial" charset="0"/>
                <a:cs typeface="Arial" charset="0"/>
              </a:rPr>
              <a:t>Journal of Geophysical Research: Biogeosciences</a:t>
            </a:r>
            <a:r>
              <a:rPr kumimoji="0" lang="en-US" sz="1800" b="0" i="0" u="none" strike="noStrike" cap="none" normalizeH="0" baseline="0" dirty="0" smtClean="0">
                <a:ln>
                  <a:noFill/>
                </a:ln>
                <a:solidFill>
                  <a:schemeClr val="tx1"/>
                </a:solidFill>
                <a:effectLst/>
                <a:latin typeface="Arial" charset="0"/>
                <a:cs typeface="Arial" charset="0"/>
              </a:rPr>
              <a:t>, 2014; 119 (11): 2082 DOI: </a:t>
            </a:r>
            <a:r>
              <a:rPr kumimoji="0" lang="en-US" sz="1800" b="0" i="0" u="none" strike="noStrike" cap="none" normalizeH="0" baseline="0" dirty="0" smtClean="0">
                <a:ln>
                  <a:noFill/>
                </a:ln>
                <a:solidFill>
                  <a:schemeClr val="tx1"/>
                </a:solidFill>
                <a:effectLst/>
                <a:latin typeface="Arial" charset="0"/>
                <a:cs typeface="Arial" charset="0"/>
                <a:hlinkClick r:id="rId5"/>
              </a:rPr>
              <a:t>10.1002/2014JG002685</a:t>
            </a:r>
            <a:r>
              <a:rPr kumimoji="0" lang="en-US" sz="18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sz="1800" b="0" i="0" u="none" strike="noStrike" cap="none" normalizeH="0" baseline="0" dirty="0" smtClean="0">
                <a:ln>
                  <a:noFill/>
                </a:ln>
                <a:solidFill>
                  <a:schemeClr val="tx1"/>
                </a:solidFill>
                <a:effectLst/>
                <a:latin typeface="Arial" charset="0"/>
                <a:cs typeface="Arial" charset="0"/>
              </a:rPr>
              <a:t>Alexey Portnov, Andrew J. Smith, Jürgen Mienert, Georgy Cherkashov, Pavel Rekant, Peter Semenov, Pavel Serov, Boris Vanshtein. </a:t>
            </a:r>
            <a:r>
              <a:rPr kumimoji="0" lang="en-US" sz="1800" b="1" i="0" u="none" strike="noStrike" cap="none" normalizeH="0" baseline="0" dirty="0" smtClean="0">
                <a:ln>
                  <a:noFill/>
                </a:ln>
                <a:solidFill>
                  <a:schemeClr val="tx1"/>
                </a:solidFill>
                <a:effectLst/>
                <a:latin typeface="Arial" charset="0"/>
                <a:cs typeface="Arial" charset="0"/>
              </a:rPr>
              <a:t>Offshore permafrost decay and massive seabed methane escape in water depths &gt;20 m at the South Kara Sea shelf</a:t>
            </a:r>
            <a:r>
              <a:rPr kumimoji="0" lang="en-US" sz="1800" b="0" i="0" u="none" strike="noStrike" cap="none" normalizeH="0" baseline="0" dirty="0" smtClean="0">
                <a:ln>
                  <a:noFill/>
                </a:ln>
                <a:solidFill>
                  <a:schemeClr val="tx1"/>
                </a:solidFill>
                <a:effectLst/>
                <a:latin typeface="Arial" charset="0"/>
                <a:cs typeface="Arial" charset="0"/>
              </a:rPr>
              <a:t>. </a:t>
            </a:r>
            <a:r>
              <a:rPr kumimoji="0" lang="en-US" sz="1800" b="0" i="1" u="none" strike="noStrike" cap="none" normalizeH="0" baseline="0" dirty="0" smtClean="0">
                <a:ln>
                  <a:noFill/>
                </a:ln>
                <a:solidFill>
                  <a:schemeClr val="tx1"/>
                </a:solidFill>
                <a:effectLst/>
                <a:latin typeface="Arial" charset="0"/>
                <a:cs typeface="Arial" charset="0"/>
              </a:rPr>
              <a:t>Geophysical Research Letters</a:t>
            </a:r>
            <a:r>
              <a:rPr kumimoji="0" lang="en-US" sz="1800" b="0" i="0" u="none" strike="noStrike" cap="none" normalizeH="0" baseline="0" dirty="0" smtClean="0">
                <a:ln>
                  <a:noFill/>
                </a:ln>
                <a:solidFill>
                  <a:schemeClr val="tx1"/>
                </a:solidFill>
                <a:effectLst/>
                <a:latin typeface="Arial" charset="0"/>
                <a:cs typeface="Arial" charset="0"/>
              </a:rPr>
              <a:t>, 2013; 40 (15): 3962 DOI: </a:t>
            </a:r>
            <a:r>
              <a:rPr kumimoji="0" lang="en-US" sz="1800" b="0" i="0" u="none" strike="noStrike" cap="none" normalizeH="0" baseline="0" dirty="0" smtClean="0">
                <a:ln>
                  <a:noFill/>
                </a:ln>
                <a:solidFill>
                  <a:schemeClr val="tx1"/>
                </a:solidFill>
                <a:effectLst/>
                <a:latin typeface="Arial" charset="0"/>
                <a:cs typeface="Arial" charset="0"/>
                <a:hlinkClick r:id="rId6"/>
              </a:rPr>
              <a:t>10.1002/grl.50735</a:t>
            </a:r>
            <a:r>
              <a:rPr kumimoji="0" lang="en-US" sz="18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p:txBody>
      </p:sp>
    </p:spTree>
  </p:cSld>
  <p:clrMapOvr>
    <a:masterClrMapping/>
  </p:clrMapOvr>
  <p:transition advTm="2869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8EDA0F-B584-43D9-ACE1-24CC665044D8}" type="slidenum">
              <a:rPr lang="en-US" smtClean="0"/>
              <a:pPr/>
              <a:t>47</a:t>
            </a:fld>
            <a:endParaRPr lang="en-US" dirty="0"/>
          </a:p>
        </p:txBody>
      </p:sp>
      <p:sp>
        <p:nvSpPr>
          <p:cNvPr id="5" name="Rectangle 4"/>
          <p:cNvSpPr/>
          <p:nvPr/>
        </p:nvSpPr>
        <p:spPr>
          <a:xfrm>
            <a:off x="174171" y="-2"/>
            <a:ext cx="11756572" cy="8248412"/>
          </a:xfrm>
          <a:prstGeom prst="rect">
            <a:avLst/>
          </a:prstGeom>
        </p:spPr>
        <p:txBody>
          <a:bodyPr wrap="square">
            <a:spAutoFit/>
          </a:bodyPr>
          <a:lstStyle/>
          <a:p>
            <a:r>
              <a:rPr lang="en-US" dirty="0" smtClean="0"/>
              <a:t>"If the temperature of the oceans increases by two degrees as suggested by some reports, it will accelerate the thawing to the extreme. A warming climate could lead to an explosive gas release from the shallow areas."</a:t>
            </a:r>
          </a:p>
          <a:p>
            <a:r>
              <a:rPr lang="en-US" dirty="0" smtClean="0"/>
              <a:t>Permafrost keeps the free methane gas in the sediments. But it also stabilizes gas hydrates, ice-like structures that usually need high pressure and low temperature to form.</a:t>
            </a:r>
          </a:p>
          <a:p>
            <a:r>
              <a:rPr lang="en-US" dirty="0" smtClean="0"/>
              <a:t>"Gas hydrates normally form in water depths over 300 meters, because they depend on high pressure. But under permafrost the gas hydrate may stay stable even where the pressure is not that high, because of the constantly low temperatures."</a:t>
            </a:r>
          </a:p>
          <a:p>
            <a:r>
              <a:rPr lang="en-US" dirty="0" smtClean="0"/>
              <a:t>Gas hydrates contain huge amount of methane gas, and it is destabilization of these that is believed to have caused the craters on the Yamal Peninsula.     Author: Maja Sojtaric. </a:t>
            </a:r>
            <a:r>
              <a:rPr lang="en-US" i="1" dirty="0" smtClean="0"/>
              <a:t>Note: Materials may be edited for content and length.</a:t>
            </a:r>
          </a:p>
          <a:p>
            <a:endParaRPr lang="en-US" i="1" dirty="0" smtClean="0"/>
          </a:p>
          <a:p>
            <a:r>
              <a:rPr lang="en-US" sz="4400" i="1" dirty="0" smtClean="0"/>
              <a:t>“A GOOD PLANET is HARD to FIND!”</a:t>
            </a:r>
            <a:r>
              <a:rPr lang="en-US" sz="2400" i="1" dirty="0" smtClean="0"/>
              <a:t> (All life is at risk now.)</a:t>
            </a:r>
          </a:p>
          <a:p>
            <a:r>
              <a:rPr lang="en-US" i="1" dirty="0" smtClean="0"/>
              <a:t>Why court the earlier death of our planet’s systems of life when we can avoid and prevent these technologies if we try!?</a:t>
            </a:r>
          </a:p>
          <a:p>
            <a:endParaRPr lang="en-US" i="1" dirty="0" smtClean="0"/>
          </a:p>
          <a:p>
            <a:r>
              <a:rPr lang="en-US" sz="3600" i="1" dirty="0" smtClean="0"/>
              <a:t>HEALTH EFFECTS of FRACKING and LNG: Asthma, Cancers, Respiratory Diseases, Burns; Deafness, Disasters.  </a:t>
            </a:r>
            <a:r>
              <a:rPr lang="en-US" dirty="0" smtClean="0">
                <a:hlinkClick r:id="rId2"/>
              </a:rPr>
              <a:t>http://www.medact.org/wp-content/uploads/2015/03/medact_fracking-report_WEB3.pdf</a:t>
            </a:r>
            <a:r>
              <a:rPr lang="en-US" dirty="0" smtClean="0"/>
              <a:t>  Shale gas development, which both fracking and LNG involve, frequently produce (450 scientific studies since 2008):  “Elevated concentrations of air pollutants and ...incidents of water pollution contamination. “Fracking is also a disruptive and intrusive activity that will spoil the natural environment; create  noise and light pollution; and impose a variety of social and economic stressors onto surrounding communities.” LNG does the same, and even so over the oceans as the condensed gas ships through hot weather to the other side of the Earth, to be sold to China or the Ukraine, where prices are temporarily higher. For how long?!  And when the price does not justify this HUGE expense in obtaining an old fossil fuel, ... What THEN?!</a:t>
            </a:r>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ransition advTm="71861"/>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a:t>
            </a:r>
            <a:r>
              <a:rPr lang="en-US" dirty="0" smtClean="0"/>
              <a:t>s </a:t>
            </a:r>
            <a:r>
              <a:rPr lang="en-US" dirty="0" smtClean="0"/>
              <a:t>of 04.2015, Annova and TX LNG </a:t>
            </a:r>
            <a:r>
              <a:rPr lang="en-US" dirty="0" smtClean="0"/>
              <a:t>were seeking </a:t>
            </a:r>
            <a:r>
              <a:rPr lang="en-US" dirty="0" smtClean="0"/>
              <a:t>FERC</a:t>
            </a:r>
            <a:r>
              <a:rPr lang="en-US" dirty="0" smtClean="0"/>
              <a:t>* permits</a:t>
            </a:r>
            <a:r>
              <a:rPr lang="en-US" dirty="0" smtClean="0"/>
              <a:t>. 11.2017, 3 left.</a:t>
            </a:r>
            <a:endParaRPr lang="en-US" dirty="0"/>
          </a:p>
        </p:txBody>
      </p:sp>
      <p:sp>
        <p:nvSpPr>
          <p:cNvPr id="4" name="Content Placeholder 3"/>
          <p:cNvSpPr>
            <a:spLocks noGrp="1"/>
          </p:cNvSpPr>
          <p:nvPr>
            <p:ph sz="half" idx="1"/>
          </p:nvPr>
        </p:nvSpPr>
        <p:spPr>
          <a:xfrm>
            <a:off x="838200" y="1625600"/>
            <a:ext cx="5181600" cy="5232399"/>
          </a:xfrm>
        </p:spPr>
        <p:txBody>
          <a:bodyPr>
            <a:normAutofit fontScale="92500" lnSpcReduction="10000"/>
          </a:bodyPr>
          <a:lstStyle/>
          <a:p>
            <a:r>
              <a:rPr lang="en-US" dirty="0" smtClean="0"/>
              <a:t>SpaceX </a:t>
            </a:r>
            <a:r>
              <a:rPr lang="en-US" dirty="0" smtClean="0"/>
              <a:t>has</a:t>
            </a:r>
            <a:r>
              <a:rPr lang="en-US" dirty="0" smtClean="0"/>
              <a:t> developed </a:t>
            </a:r>
            <a:r>
              <a:rPr lang="en-US" dirty="0" smtClean="0"/>
              <a:t>their land at Boca Chica Beach near Brownsville, within ten miles of the planned LNG facilities. SpaceX wisely requires a three mile buffer zone, but a rocket blown off course could, of course, ignite the “POOL” of invisible GAS released in the LNG production process, ... </a:t>
            </a:r>
            <a:r>
              <a:rPr lang="en-US" b="1" dirty="0" smtClean="0">
                <a:solidFill>
                  <a:srgbClr val="C00000"/>
                </a:solidFill>
              </a:rPr>
              <a:t>Causing the whole coast of TX to be blown up, and toxic fires</a:t>
            </a:r>
            <a:r>
              <a:rPr lang="en-US" dirty="0" smtClean="0"/>
              <a:t> of “burning air,”  for many miles around, up and down the Valley and Border areas,  --not something tourists or locals would survive easily. But </a:t>
            </a:r>
            <a:r>
              <a:rPr lang="en-US" b="1" i="1" dirty="0" smtClean="0"/>
              <a:t>then</a:t>
            </a:r>
            <a:r>
              <a:rPr lang="en-US" dirty="0" smtClean="0"/>
              <a:t> is too late!</a:t>
            </a:r>
            <a:endParaRPr lang="en-US" dirty="0"/>
          </a:p>
        </p:txBody>
      </p:sp>
      <p:sp>
        <p:nvSpPr>
          <p:cNvPr id="5" name="Content Placeholder 4"/>
          <p:cNvSpPr>
            <a:spLocks noGrp="1"/>
          </p:cNvSpPr>
          <p:nvPr>
            <p:ph sz="half" idx="2"/>
          </p:nvPr>
        </p:nvSpPr>
        <p:spPr>
          <a:xfrm>
            <a:off x="6172200" y="1825624"/>
            <a:ext cx="5181600" cy="5032375"/>
          </a:xfrm>
        </p:spPr>
        <p:txBody>
          <a:bodyPr>
            <a:normAutofit fontScale="92500" lnSpcReduction="10000"/>
          </a:bodyPr>
          <a:lstStyle/>
          <a:p>
            <a:pPr>
              <a:buFont typeface="Arial" charset="0"/>
              <a:buChar char="•"/>
            </a:pPr>
            <a:r>
              <a:rPr lang="en-US" dirty="0" smtClean="0"/>
              <a:t>The Federal Energy Regulatory Commission (“FERC”) is the only agency that must approve this LNG project, strangely. The EPA and other public health agencies appear to have </a:t>
            </a:r>
            <a:r>
              <a:rPr lang="en-US" dirty="0" smtClean="0"/>
              <a:t>little</a:t>
            </a:r>
            <a:r>
              <a:rPr lang="en-US" dirty="0" smtClean="0"/>
              <a:t> </a:t>
            </a:r>
            <a:r>
              <a:rPr lang="en-US" dirty="0" smtClean="0"/>
              <a:t>power here.</a:t>
            </a:r>
          </a:p>
          <a:p>
            <a:pPr>
              <a:buFont typeface="Arial" charset="0"/>
              <a:buChar char="•"/>
            </a:pPr>
            <a:r>
              <a:rPr lang="en-US" dirty="0" smtClean="0"/>
              <a:t>Prior LNG projects in Louisiana gained easy approval, in spite of some catastrophic accidents in this field worldwide.  </a:t>
            </a:r>
          </a:p>
          <a:p>
            <a:pPr>
              <a:buFont typeface="Arial" charset="0"/>
              <a:buChar char="•"/>
            </a:pPr>
            <a:r>
              <a:rPr lang="en-US" dirty="0" smtClean="0"/>
              <a:t>We need to brainstorm ways to insure the public safety, ... And plan alternative energy projects!</a:t>
            </a:r>
            <a:endParaRPr lang="en-US" dirty="0"/>
          </a:p>
        </p:txBody>
      </p:sp>
      <p:sp>
        <p:nvSpPr>
          <p:cNvPr id="2" name="Slide Number Placeholder 1"/>
          <p:cNvSpPr>
            <a:spLocks noGrp="1"/>
          </p:cNvSpPr>
          <p:nvPr>
            <p:ph type="sldNum" sz="quarter" idx="12"/>
          </p:nvPr>
        </p:nvSpPr>
        <p:spPr/>
        <p:txBody>
          <a:bodyPr/>
          <a:lstStyle/>
          <a:p>
            <a:fld id="{388EDA0F-B584-43D9-ACE1-24CC665044D8}" type="slidenum">
              <a:rPr lang="en-US" smtClean="0"/>
              <a:pPr/>
              <a:t>48</a:t>
            </a:fld>
            <a:endParaRPr lang="en-US" dirty="0"/>
          </a:p>
        </p:txBody>
      </p:sp>
    </p:spTree>
  </p:cSld>
  <p:clrMapOvr>
    <a:masterClrMapping/>
  </p:clrMapOvr>
  <p:transition advTm="57111"/>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 how does the GAS get to the LNG Facility, whether floating or in Port of B’ville?</a:t>
            </a:r>
            <a:endParaRPr lang="en-US" dirty="0"/>
          </a:p>
        </p:txBody>
      </p:sp>
      <p:sp>
        <p:nvSpPr>
          <p:cNvPr id="3" name="Content Placeholder 2"/>
          <p:cNvSpPr>
            <a:spLocks noGrp="1"/>
          </p:cNvSpPr>
          <p:nvPr>
            <p:ph idx="1"/>
          </p:nvPr>
        </p:nvSpPr>
        <p:spPr/>
        <p:txBody>
          <a:bodyPr/>
          <a:lstStyle/>
          <a:p>
            <a:r>
              <a:rPr lang="en-US" dirty="0" smtClean="0"/>
              <a:t>Even though the supply of natural gas expected to come from the shale deposits in TX and MX are not “forever,” and indeed some say only for a few years at most, the pollution they cause lasts forever!</a:t>
            </a:r>
          </a:p>
          <a:p>
            <a:endParaRPr lang="en-US" dirty="0" smtClean="0"/>
          </a:p>
          <a:p>
            <a:r>
              <a:rPr lang="en-US" dirty="0" smtClean="0"/>
              <a:t>PIPELINES will be needed, and these pipelines running from fracking wells to the LNG Facility will require temporary labor, provide only a few jobs, but the pipelines will stay in the ground “forever,” though they will leak, burn corrode, etc., and destroy habitat in the construction process. But the habitat they traverse is full of rare and endangered species of plants and animals, who will go extinct.</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49</a:t>
            </a:fld>
            <a:endParaRPr lang="en-US" dirty="0"/>
          </a:p>
        </p:txBody>
      </p:sp>
    </p:spTree>
  </p:cSld>
  <p:clrMapOvr>
    <a:masterClrMapping/>
  </p:clrMapOvr>
  <p:transition advTm="14861"/>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616264" cy="707886"/>
          </a:xfrm>
          <a:prstGeom prst="rect">
            <a:avLst/>
          </a:prstGeom>
          <a:noFill/>
        </p:spPr>
        <p:txBody>
          <a:bodyPr wrap="square" rtlCol="0">
            <a:spAutoFit/>
          </a:bodyPr>
          <a:lstStyle/>
          <a:p>
            <a:r>
              <a:rPr lang="en-US" sz="4000" b="1" dirty="0" smtClean="0"/>
              <a:t>Where will LNG be located?</a:t>
            </a:r>
            <a:endParaRPr lang="en-US" sz="4000" b="1" dirty="0"/>
          </a:p>
        </p:txBody>
      </p:sp>
      <p:sp>
        <p:nvSpPr>
          <p:cNvPr id="3" name="Rectangle 2"/>
          <p:cNvSpPr/>
          <p:nvPr/>
        </p:nvSpPr>
        <p:spPr>
          <a:xfrm>
            <a:off x="9837420" y="2941411"/>
            <a:ext cx="381000" cy="369332"/>
          </a:xfrm>
          <a:prstGeom prst="rect">
            <a:avLst/>
          </a:prstGeom>
          <a:solidFill>
            <a:srgbClr val="55A8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0203180" y="2924385"/>
            <a:ext cx="2164080" cy="461665"/>
          </a:xfrm>
          <a:prstGeom prst="rect">
            <a:avLst/>
          </a:prstGeom>
          <a:noFill/>
        </p:spPr>
        <p:txBody>
          <a:bodyPr wrap="square" rtlCol="0">
            <a:spAutoFit/>
          </a:bodyPr>
          <a:lstStyle/>
          <a:p>
            <a:r>
              <a:rPr lang="en-US" sz="2400" dirty="0" smtClean="0">
                <a:latin typeface="Franklin Gothic Medium" panose="020B0603020102020204" pitchFamily="34" charset="0"/>
              </a:rPr>
              <a:t>Wildlife Areas</a:t>
            </a:r>
            <a:endParaRPr lang="en-US" sz="2400" dirty="0">
              <a:latin typeface="Franklin Gothic Medium" panose="020B0603020102020204" pitchFamily="34" charset="0"/>
            </a:endParaRPr>
          </a:p>
        </p:txBody>
      </p:sp>
      <p:sp>
        <p:nvSpPr>
          <p:cNvPr id="7" name="Rectangle 6"/>
          <p:cNvSpPr/>
          <p:nvPr/>
        </p:nvSpPr>
        <p:spPr>
          <a:xfrm>
            <a:off x="9837420" y="3615543"/>
            <a:ext cx="381000" cy="3693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0218420" y="3569376"/>
            <a:ext cx="2164080" cy="830997"/>
          </a:xfrm>
          <a:prstGeom prst="rect">
            <a:avLst/>
          </a:prstGeom>
          <a:noFill/>
        </p:spPr>
        <p:txBody>
          <a:bodyPr wrap="square" rtlCol="0">
            <a:spAutoFit/>
          </a:bodyPr>
          <a:lstStyle/>
          <a:p>
            <a:r>
              <a:rPr lang="en-US" sz="2400" dirty="0" smtClean="0">
                <a:latin typeface="Franklin Gothic Medium" panose="020B0603020102020204" pitchFamily="34" charset="0"/>
              </a:rPr>
              <a:t>LNG Lease Options</a:t>
            </a:r>
            <a:endParaRPr lang="en-US" sz="2400" dirty="0">
              <a:latin typeface="Franklin Gothic Medium" panose="020B0603020102020204" pitchFamily="34" charset="0"/>
            </a:endParaRPr>
          </a:p>
        </p:txBody>
      </p:sp>
      <p:cxnSp>
        <p:nvCxnSpPr>
          <p:cNvPr id="9" name="Straight Connector 8"/>
          <p:cNvCxnSpPr/>
          <p:nvPr/>
        </p:nvCxnSpPr>
        <p:spPr>
          <a:xfrm>
            <a:off x="9837420" y="4585545"/>
            <a:ext cx="487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355580" y="4400373"/>
            <a:ext cx="2164080" cy="461665"/>
          </a:xfrm>
          <a:prstGeom prst="rect">
            <a:avLst/>
          </a:prstGeom>
          <a:noFill/>
        </p:spPr>
        <p:txBody>
          <a:bodyPr wrap="square" rtlCol="0">
            <a:spAutoFit/>
          </a:bodyPr>
          <a:lstStyle/>
          <a:p>
            <a:r>
              <a:rPr lang="en-US" sz="2400" dirty="0" smtClean="0">
                <a:latin typeface="Franklin Gothic Medium" panose="020B0603020102020204" pitchFamily="34" charset="0"/>
              </a:rPr>
              <a:t>Highways</a:t>
            </a:r>
            <a:endParaRPr lang="en-US" sz="2400" dirty="0">
              <a:latin typeface="Franklin Gothic Medium" panose="020B0603020102020204" pitchFamily="34" charset="0"/>
            </a:endParaRPr>
          </a:p>
        </p:txBody>
      </p:sp>
      <p:sp>
        <p:nvSpPr>
          <p:cNvPr id="10" name="Slide Number Placeholder 9"/>
          <p:cNvSpPr>
            <a:spLocks noGrp="1"/>
          </p:cNvSpPr>
          <p:nvPr>
            <p:ph type="sldNum" sz="quarter" idx="12"/>
          </p:nvPr>
        </p:nvSpPr>
        <p:spPr/>
        <p:txBody>
          <a:bodyPr/>
          <a:lstStyle/>
          <a:p>
            <a:fld id="{388EDA0F-B584-43D9-ACE1-24CC665044D8}" type="slidenum">
              <a:rPr lang="en-US" smtClean="0"/>
              <a:pPr/>
              <a:t>5</a:t>
            </a:fld>
            <a:endParaRPr lang="en-US" dirty="0"/>
          </a:p>
        </p:txBody>
      </p:sp>
      <p:graphicFrame>
        <p:nvGraphicFramePr>
          <p:cNvPr id="56331" name="Object 11"/>
          <p:cNvGraphicFramePr>
            <a:graphicFrameLocks noChangeAspect="1"/>
          </p:cNvGraphicFramePr>
          <p:nvPr/>
        </p:nvGraphicFramePr>
        <p:xfrm>
          <a:off x="33654" y="609600"/>
          <a:ext cx="9656446" cy="6248400"/>
        </p:xfrm>
        <a:graphic>
          <a:graphicData uri="http://schemas.openxmlformats.org/presentationml/2006/ole">
            <mc:AlternateContent xmlns:mc="http://schemas.openxmlformats.org/markup-compatibility/2006">
              <mc:Choice xmlns:v="urn:schemas-microsoft-com:vml" Requires="v">
                <p:oleObj spid="_x0000_s56351" name="Acrobat Document" r:id="rId3" imgW="15553440" imgH="10046880" progId="AcroExch.Document.11">
                  <p:embed/>
                </p:oleObj>
              </mc:Choice>
              <mc:Fallback>
                <p:oleObj name="Acrobat Document" r:id="rId3" imgW="15553440" imgH="10046880" progId="AcroExch.Document.11">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4" y="609600"/>
                        <a:ext cx="9656446"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205791876"/>
      </p:ext>
    </p:extLst>
  </p:cSld>
  <p:clrMapOvr>
    <a:masterClrMapping/>
  </p:clrMapOvr>
  <p:transition advTm="39901"/>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b="24559"/>
          <a:stretch>
            <a:fillRect/>
          </a:stretch>
        </p:blipFill>
        <p:spPr>
          <a:xfrm>
            <a:off x="0" y="589280"/>
            <a:ext cx="12296157" cy="6268720"/>
          </a:xfrm>
          <a:prstGeom prst="rect">
            <a:avLst/>
          </a:prstGeom>
        </p:spPr>
      </p:pic>
      <p:sp>
        <p:nvSpPr>
          <p:cNvPr id="8" name="TextBox 7"/>
          <p:cNvSpPr txBox="1"/>
          <p:nvPr/>
        </p:nvSpPr>
        <p:spPr>
          <a:xfrm>
            <a:off x="0" y="0"/>
            <a:ext cx="12192000" cy="1323439"/>
          </a:xfrm>
          <a:prstGeom prst="rect">
            <a:avLst/>
          </a:prstGeom>
          <a:noFill/>
        </p:spPr>
        <p:txBody>
          <a:bodyPr wrap="square" rtlCol="0">
            <a:spAutoFit/>
          </a:bodyPr>
          <a:lstStyle/>
          <a:p>
            <a:r>
              <a:rPr lang="en-US" sz="4000" b="1" dirty="0" smtClean="0"/>
              <a:t>LNG will require new </a:t>
            </a:r>
            <a:r>
              <a:rPr lang="en-US" sz="4000" b="1" dirty="0" smtClean="0"/>
              <a:t>pipelines- Valley Crossing underway:  Rio Bravo coming along.</a:t>
            </a:r>
            <a:endParaRPr lang="en-US" sz="4000" b="1"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50</a:t>
            </a:fld>
            <a:endParaRPr lang="en-US" dirty="0"/>
          </a:p>
        </p:txBody>
      </p:sp>
    </p:spTree>
    <p:extLst>
      <p:ext uri="{BB962C8B-B14F-4D97-AF65-F5344CB8AC3E}">
        <p14:creationId xmlns:p14="http://schemas.microsoft.com/office/powerpoint/2010/main" val="3903400681"/>
      </p:ext>
    </p:extLst>
  </p:cSld>
  <p:clrMapOvr>
    <a:masterClrMapping/>
  </p:clrMapOvr>
  <p:transition advTm="18751"/>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12192000" cy="2923877"/>
          </a:xfrm>
          <a:prstGeom prst="rect">
            <a:avLst/>
          </a:prstGeom>
          <a:noFill/>
        </p:spPr>
        <p:txBody>
          <a:bodyPr wrap="square" rtlCol="0">
            <a:spAutoFit/>
          </a:bodyPr>
          <a:lstStyle/>
          <a:p>
            <a:r>
              <a:rPr lang="en-US" sz="4000" b="1" i="1" dirty="0" smtClean="0">
                <a:solidFill>
                  <a:srgbClr val="00B050"/>
                </a:solidFill>
              </a:rPr>
              <a:t>What will we be left with after LNG? </a:t>
            </a:r>
            <a:r>
              <a:rPr lang="en-US" sz="4000" b="1" dirty="0" smtClean="0"/>
              <a:t>Radioactive radium from the Fracked Gas from which it is produced? Surely: Hydrogen Sulfide</a:t>
            </a:r>
            <a:r>
              <a:rPr lang="en-US" sz="4000" dirty="0" smtClean="0"/>
              <a:t>? </a:t>
            </a:r>
            <a:r>
              <a:rPr lang="en-US" sz="3200" dirty="0" smtClean="0"/>
              <a:t>(H2S caused one prior Mass Extinction, killing 99% of marine life, turning skies a sickly green,- seas a putrid purple.) (Kolbert, E. </a:t>
            </a:r>
            <a:r>
              <a:rPr lang="en-US" sz="3200" i="1" dirty="0" smtClean="0"/>
              <a:t>The Sixth Extinction</a:t>
            </a:r>
            <a:r>
              <a:rPr lang="en-US" sz="3200" dirty="0" smtClean="0"/>
              <a:t>) </a:t>
            </a:r>
            <a:endParaRPr lang="en-US" sz="3200" dirty="0"/>
          </a:p>
        </p:txBody>
      </p:sp>
      <p:pic>
        <p:nvPicPr>
          <p:cNvPr id="8" name="Picture 1" descr="C:\Users\Jesse\Dropbox\LNG at Port\Photos\Sabine   LNG 2-88705.jpg"/>
          <p:cNvPicPr>
            <a:picLocks noChangeAspect="1" noChangeArrowheads="1"/>
          </p:cNvPicPr>
          <p:nvPr/>
        </p:nvPicPr>
        <p:blipFill>
          <a:blip r:embed="rId2" cstate="print"/>
          <a:srcRect/>
          <a:stretch>
            <a:fillRect/>
          </a:stretch>
        </p:blipFill>
        <p:spPr bwMode="auto">
          <a:xfrm>
            <a:off x="0" y="2844800"/>
            <a:ext cx="12192000" cy="6402888"/>
          </a:xfrm>
          <a:prstGeom prst="rect">
            <a:avLst/>
          </a:prstGeom>
          <a:noFill/>
        </p:spPr>
      </p:pic>
      <p:sp>
        <p:nvSpPr>
          <p:cNvPr id="4" name="Slide Number Placeholder 3"/>
          <p:cNvSpPr>
            <a:spLocks noGrp="1"/>
          </p:cNvSpPr>
          <p:nvPr>
            <p:ph type="sldNum" sz="quarter" idx="12"/>
          </p:nvPr>
        </p:nvSpPr>
        <p:spPr/>
        <p:txBody>
          <a:bodyPr/>
          <a:lstStyle/>
          <a:p>
            <a:fld id="{388EDA0F-B584-43D9-ACE1-24CC665044D8}" type="slidenum">
              <a:rPr lang="en-US" smtClean="0"/>
              <a:pPr/>
              <a:t>51</a:t>
            </a:fld>
            <a:endParaRPr lang="en-US" dirty="0"/>
          </a:p>
        </p:txBody>
      </p:sp>
    </p:spTree>
    <p:extLst>
      <p:ext uri="{BB962C8B-B14F-4D97-AF65-F5344CB8AC3E}">
        <p14:creationId xmlns:p14="http://schemas.microsoft.com/office/powerpoint/2010/main" val="1731650670"/>
      </p:ext>
    </p:extLst>
  </p:cSld>
  <p:clrMapOvr>
    <a:masterClrMapping/>
  </p:clrMapOvr>
  <p:transition advTm="3401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fontScale="90000"/>
          </a:bodyPr>
          <a:lstStyle/>
          <a:p>
            <a:r>
              <a:rPr lang="en-US" dirty="0" smtClean="0"/>
              <a:t>Scientific Consensus, as with Climate Change, shows fracking hurts air, water Quality and endangers the public health</a:t>
            </a:r>
            <a:endParaRPr lang="en-US" dirty="0"/>
          </a:p>
        </p:txBody>
      </p:sp>
      <p:sp>
        <p:nvSpPr>
          <p:cNvPr id="3" name="Content Placeholder 2"/>
          <p:cNvSpPr>
            <a:spLocks noGrp="1"/>
          </p:cNvSpPr>
          <p:nvPr>
            <p:ph sz="half" idx="1"/>
          </p:nvPr>
        </p:nvSpPr>
        <p:spPr>
          <a:xfrm>
            <a:off x="838200" y="1825624"/>
            <a:ext cx="5181600" cy="5032375"/>
          </a:xfrm>
        </p:spPr>
        <p:txBody>
          <a:bodyPr>
            <a:normAutofit fontScale="92500" lnSpcReduction="20000"/>
          </a:bodyPr>
          <a:lstStyle/>
          <a:p>
            <a:r>
              <a:rPr lang="en-US" dirty="0" smtClean="0"/>
              <a:t>The damage is IRREVERSIBLE!</a:t>
            </a:r>
          </a:p>
          <a:p>
            <a:r>
              <a:rPr lang="en-US" dirty="0" smtClean="0"/>
              <a:t>Less than 8% of all peer-reviewed scientific publications on hydraulic fracturing claim there are no significant health risks from fracking. The vast majority of those who study recent effects urge great caution and give reason for serious worries about the safety of fracking not to mention the ecological benefits of developing alternative sources of energy! </a:t>
            </a:r>
          </a:p>
          <a:p>
            <a:r>
              <a:rPr lang="en-US" dirty="0" smtClean="0"/>
              <a:t>METHANE heating up oceans and air from above and below: we’re all COOKED! We need to act yesterday! No more BAU !!!    =</a:t>
            </a:r>
          </a:p>
          <a:p>
            <a:endParaRPr lang="en-US" dirty="0"/>
          </a:p>
        </p:txBody>
      </p:sp>
      <p:sp>
        <p:nvSpPr>
          <p:cNvPr id="4" name="Content Placeholder 3"/>
          <p:cNvSpPr>
            <a:spLocks noGrp="1"/>
          </p:cNvSpPr>
          <p:nvPr>
            <p:ph sz="half" idx="2"/>
          </p:nvPr>
        </p:nvSpPr>
        <p:spPr>
          <a:xfrm>
            <a:off x="6172200" y="1654630"/>
            <a:ext cx="5181600" cy="5203370"/>
          </a:xfrm>
        </p:spPr>
        <p:txBody>
          <a:bodyPr>
            <a:normAutofit fontScale="92500" lnSpcReduction="20000"/>
          </a:bodyPr>
          <a:lstStyle/>
          <a:p>
            <a:r>
              <a:rPr lang="en-US" dirty="0" smtClean="0">
                <a:hlinkClick r:id="rId2"/>
              </a:rPr>
              <a:t>More heat releases Arctic Methane! But METHANE will also be leaking from LNG in transit!</a:t>
            </a:r>
          </a:p>
          <a:p>
            <a:r>
              <a:rPr lang="en-US" dirty="0" smtClean="0">
                <a:hlinkClick r:id="rId2"/>
              </a:rPr>
              <a:t>http://www.psehealthyenergy.org/data/Database_Analysis_2015.1_.27_1.pdf</a:t>
            </a:r>
            <a:r>
              <a:rPr lang="en-US" dirty="0" smtClean="0"/>
              <a:t>  </a:t>
            </a:r>
          </a:p>
          <a:p>
            <a:r>
              <a:rPr lang="en-US" dirty="0" smtClean="0"/>
              <a:t>Excellent Bibliography here! Shows most see great danger.</a:t>
            </a:r>
          </a:p>
          <a:p>
            <a:r>
              <a:rPr lang="en-US" dirty="0" smtClean="0"/>
              <a:t>Also cites the mere two articles by scientists who try to argue that the health effects aren’t “significant,”...</a:t>
            </a:r>
          </a:p>
          <a:p>
            <a:r>
              <a:rPr lang="en-US" dirty="0" smtClean="0"/>
              <a:t>...( or ? Relate to chain smoking only???)</a:t>
            </a:r>
          </a:p>
          <a:p>
            <a:r>
              <a:rPr lang="en-US" dirty="0" smtClean="0"/>
              <a:t>GLOBALLY, our leaders MUST see:</a:t>
            </a:r>
          </a:p>
          <a:p>
            <a:r>
              <a:rPr lang="en-US" dirty="0" smtClean="0"/>
              <a:t>Business As Usual (BAU) is suicidal.</a:t>
            </a:r>
          </a:p>
          <a:p>
            <a:endParaRPr lang="en-US" dirty="0"/>
          </a:p>
        </p:txBody>
      </p:sp>
    </p:spTree>
  </p:cSld>
  <p:clrMapOvr>
    <a:masterClrMapping/>
  </p:clrMapOvr>
  <p:transition advTm="10245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8EDA0F-B584-43D9-ACE1-24CC665044D8}" type="slidenum">
              <a:rPr lang="en-US" smtClean="0"/>
              <a:pPr/>
              <a:t>53</a:t>
            </a:fld>
            <a:endParaRPr lang="en-US" dirty="0"/>
          </a:p>
        </p:txBody>
      </p:sp>
      <p:sp>
        <p:nvSpPr>
          <p:cNvPr id="3" name="Rectangle 2"/>
          <p:cNvSpPr/>
          <p:nvPr/>
        </p:nvSpPr>
        <p:spPr>
          <a:xfrm>
            <a:off x="585538" y="0"/>
            <a:ext cx="11098462" cy="4062651"/>
          </a:xfrm>
          <a:prstGeom prst="rect">
            <a:avLst/>
          </a:prstGeom>
        </p:spPr>
        <p:txBody>
          <a:bodyPr wrap="square">
            <a:spAutoFit/>
          </a:bodyPr>
          <a:lstStyle/>
          <a:p>
            <a:r>
              <a:rPr lang="en-US" dirty="0" smtClean="0">
                <a:hlinkClick r:id="rId2"/>
              </a:rPr>
              <a:t>http://www.techtimes.com/articles/23213/20141227/methane-leaking-from-siberian-permafrost-dangerous-addition-to-greenhouse-gas-emissions.htm</a:t>
            </a:r>
            <a:r>
              <a:rPr lang="en-US" dirty="0" smtClean="0"/>
              <a:t>  </a:t>
            </a:r>
            <a:r>
              <a:rPr lang="en-US" sz="3200" dirty="0" smtClean="0"/>
              <a:t>HUMAN-made METHANE TRAPS HEAT 27-33 TIMES WORSE than CO2! It warms the planet VERY fast, being lighter than air, and resting above the other layers of air, blankets in the heat. This is releasing a HUGE quantity of natural, pre-existing Methane,  far worse </a:t>
            </a:r>
            <a:r>
              <a:rPr lang="en-US" sz="3200" dirty="0" smtClean="0"/>
              <a:t>PER MOLECULE than </a:t>
            </a:r>
            <a:r>
              <a:rPr lang="en-US" sz="3200" dirty="0" smtClean="0"/>
              <a:t>CO2,</a:t>
            </a:r>
            <a:r>
              <a:rPr lang="en-US" dirty="0" smtClean="0"/>
              <a:t> which receives more attention, unfortunately, given the need to FOCUS, LEAD, and MOTIVATE the PUBLIC to ask leaders to help to ACT in time! </a:t>
            </a:r>
            <a:r>
              <a:rPr lang="en-US" dirty="0" smtClean="0">
                <a:solidFill>
                  <a:srgbClr val="C00000"/>
                </a:solidFill>
              </a:rPr>
              <a:t>NOISE will also be a HUGE PROBLEM: </a:t>
            </a:r>
            <a:r>
              <a:rPr lang="en-US" sz="4400" dirty="0">
                <a:solidFill>
                  <a:srgbClr val="C00000"/>
                </a:solidFill>
              </a:rPr>
              <a:t> </a:t>
            </a:r>
            <a:r>
              <a:rPr lang="en-US" dirty="0" smtClean="0">
                <a:solidFill>
                  <a:srgbClr val="C00000"/>
                </a:solidFill>
              </a:rPr>
              <a:t>ALREADY, UNITS BUILT NEARBY PUMP NOISILY. LNG IS ENERGY INTENSIVE.</a:t>
            </a:r>
            <a:endParaRPr lang="en-US" dirty="0"/>
          </a:p>
        </p:txBody>
      </p:sp>
      <p:sp>
        <p:nvSpPr>
          <p:cNvPr id="4" name="Rectangle 3"/>
          <p:cNvSpPr/>
          <p:nvPr/>
        </p:nvSpPr>
        <p:spPr>
          <a:xfrm>
            <a:off x="798286" y="4180115"/>
            <a:ext cx="10479314" cy="2308324"/>
          </a:xfrm>
          <a:prstGeom prst="rect">
            <a:avLst/>
          </a:prstGeom>
        </p:spPr>
        <p:txBody>
          <a:bodyPr wrap="square">
            <a:spAutoFit/>
          </a:bodyPr>
          <a:lstStyle/>
          <a:p>
            <a:r>
              <a:rPr lang="en-US" sz="3600" b="1" dirty="0" smtClean="0">
                <a:hlinkClick r:id="rId3"/>
              </a:rPr>
              <a:t>Alarming Quantities of Methane ...  Escaping from the Pacific Seafloor, Warn Scientists</a:t>
            </a:r>
            <a:r>
              <a:rPr lang="en-US" sz="3600" b="1" dirty="0" smtClean="0"/>
              <a:t>.  Methane, Hydrogen Sulfide, Nitrous Oxide, and Carbon Monoxide, also, result from the LNG production process. </a:t>
            </a:r>
            <a:r>
              <a:rPr lang="en-US" sz="3600" b="1" i="1" dirty="0" smtClean="0"/>
              <a:t>Hugely toxic.</a:t>
            </a:r>
            <a:endParaRPr lang="en-US" sz="3600" b="1" i="1" dirty="0"/>
          </a:p>
        </p:txBody>
      </p:sp>
    </p:spTree>
  </p:cSld>
  <p:clrMapOvr>
    <a:masterClrMapping/>
  </p:clrMapOvr>
  <p:transition advTm="74061"/>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“Hey, guys,... I’m from Cleveland, city of “the River that Burned” (1960s)... And so:</a:t>
            </a:r>
            <a:endParaRPr lang="en-US" dirty="0"/>
          </a:p>
        </p:txBody>
      </p:sp>
      <p:sp>
        <p:nvSpPr>
          <p:cNvPr id="3" name="Content Placeholder 2"/>
          <p:cNvSpPr>
            <a:spLocks noGrp="1"/>
          </p:cNvSpPr>
          <p:nvPr>
            <p:ph idx="1"/>
          </p:nvPr>
        </p:nvSpPr>
        <p:spPr>
          <a:xfrm>
            <a:off x="867229" y="1582057"/>
            <a:ext cx="10515600" cy="5275943"/>
          </a:xfrm>
        </p:spPr>
        <p:txBody>
          <a:bodyPr>
            <a:normAutofit fontScale="25000" lnSpcReduction="20000"/>
          </a:bodyPr>
          <a:lstStyle/>
          <a:p>
            <a:r>
              <a:rPr lang="en-US" sz="5500" dirty="0" smtClean="0"/>
              <a:t>I am especially motivated to resist and prevent such disastrous production constructions as the planned </a:t>
            </a:r>
          </a:p>
          <a:p>
            <a:r>
              <a:rPr lang="en-US" sz="6200" dirty="0" smtClean="0"/>
              <a:t>LNG facilities in the RGV.  [See this site http://www.timrileylaw.com/LNG.htm]</a:t>
            </a:r>
          </a:p>
          <a:p>
            <a:pPr>
              <a:buNone/>
            </a:pPr>
            <a:r>
              <a:rPr lang="en-US" sz="6200" dirty="0" smtClean="0"/>
              <a:t>The ORIGINAL disaster in the first-ever LNG</a:t>
            </a:r>
          </a:p>
          <a:p>
            <a:pPr>
              <a:buNone/>
            </a:pPr>
            <a:r>
              <a:rPr lang="en-US" sz="6200" dirty="0" smtClean="0"/>
              <a:t> plant was in my home city, Cleveland, OHIO.</a:t>
            </a:r>
          </a:p>
          <a:p>
            <a:pPr>
              <a:buNone/>
            </a:pPr>
            <a:r>
              <a:rPr lang="en-US" sz="6200" dirty="0" smtClean="0"/>
              <a:t> My family lived  through this, but taking hope</a:t>
            </a:r>
          </a:p>
          <a:p>
            <a:pPr>
              <a:buNone/>
            </a:pPr>
            <a:r>
              <a:rPr lang="en-US" sz="6200" dirty="0" smtClean="0"/>
              <a:t> and courage from such terrible</a:t>
            </a:r>
          </a:p>
          <a:p>
            <a:pPr>
              <a:buNone/>
            </a:pPr>
            <a:r>
              <a:rPr lang="en-US" sz="6200" dirty="0" smtClean="0"/>
              <a:t> errors, we lived and helped, as</a:t>
            </a:r>
          </a:p>
          <a:p>
            <a:pPr>
              <a:buNone/>
            </a:pPr>
            <a:r>
              <a:rPr lang="en-US" sz="6200" dirty="0" smtClean="0"/>
              <a:t> well, in  the clean-up of Lake </a:t>
            </a:r>
          </a:p>
          <a:p>
            <a:pPr>
              <a:buNone/>
            </a:pPr>
            <a:r>
              <a:rPr lang="en-US" sz="6200" dirty="0" smtClean="0"/>
              <a:t>Erie and the Cuyahoga River, etc....</a:t>
            </a:r>
          </a:p>
          <a:p>
            <a:r>
              <a:rPr lang="en-US" sz="8000" dirty="0" smtClean="0"/>
              <a:t>NEVER AGAIN!  LNG destroyed a</a:t>
            </a:r>
          </a:p>
          <a:p>
            <a:r>
              <a:rPr lang="en-US" sz="8000" dirty="0" smtClean="0"/>
              <a:t> whole square mile of houses, </a:t>
            </a:r>
          </a:p>
          <a:p>
            <a:r>
              <a:rPr lang="en-US" sz="8000" dirty="0" smtClean="0"/>
              <a:t>streets, and  Infrastructure in </a:t>
            </a:r>
          </a:p>
          <a:p>
            <a:r>
              <a:rPr lang="en-US" sz="8000" dirty="0" smtClean="0"/>
              <a:t>Cleveland! Holding tanks had failed</a:t>
            </a:r>
          </a:p>
          <a:p>
            <a:r>
              <a:rPr lang="en-US" sz="8000" dirty="0" smtClean="0"/>
              <a:t>And gas ignited in the sewers, </a:t>
            </a:r>
          </a:p>
          <a:p>
            <a:r>
              <a:rPr lang="en-US" sz="8000" dirty="0" smtClean="0"/>
              <a:t>easily.  If released gas in the LNG</a:t>
            </a:r>
          </a:p>
          <a:p>
            <a:r>
              <a:rPr lang="en-US" sz="8000" dirty="0" smtClean="0"/>
              <a:t>Production process can blow up in the  sewers of Cleveland, how much more likely it is to ignite in the hot skies over deep South Texas in our extreme heat, with rocket fuel igniting nearby. </a:t>
            </a:r>
          </a:p>
          <a:p>
            <a:endParaRPr lang="en-US" sz="8000" dirty="0" smtClean="0"/>
          </a:p>
          <a:p>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388EDA0F-B584-43D9-ACE1-24CC665044D8}" type="slidenum">
              <a:rPr lang="en-US" smtClean="0"/>
              <a:pPr/>
              <a:t>54</a:t>
            </a:fld>
            <a:endParaRPr lang="en-US" dirty="0"/>
          </a:p>
        </p:txBody>
      </p:sp>
      <p:pic>
        <p:nvPicPr>
          <p:cNvPr id="143362" name="Picture 2" descr="http://timrileylaw.com/images/LNG.ht1.jpg"/>
          <p:cNvPicPr>
            <a:picLocks noChangeAspect="1" noChangeArrowheads="1"/>
          </p:cNvPicPr>
          <p:nvPr/>
        </p:nvPicPr>
        <p:blipFill>
          <a:blip r:embed="rId2" cstate="print"/>
          <a:srcRect/>
          <a:stretch>
            <a:fillRect/>
          </a:stretch>
        </p:blipFill>
        <p:spPr bwMode="auto">
          <a:xfrm>
            <a:off x="4814660" y="2157185"/>
            <a:ext cx="6667500" cy="4076701"/>
          </a:xfrm>
          <a:prstGeom prst="rect">
            <a:avLst/>
          </a:prstGeom>
          <a:noFill/>
        </p:spPr>
      </p:pic>
    </p:spTree>
  </p:cSld>
  <p:clrMapOvr>
    <a:masterClrMapping/>
  </p:clrMapOvr>
  <p:transition advTm="3501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t="26562" b="6250"/>
          <a:stretch>
            <a:fillRect/>
          </a:stretch>
        </p:blipFill>
        <p:spPr>
          <a:xfrm>
            <a:off x="0" y="714375"/>
            <a:ext cx="12192000" cy="6143625"/>
          </a:xfrm>
          <a:prstGeom prst="rect">
            <a:avLst/>
          </a:prstGeom>
        </p:spPr>
      </p:pic>
      <p:sp>
        <p:nvSpPr>
          <p:cNvPr id="7" name="TextBox 6"/>
          <p:cNvSpPr txBox="1"/>
          <p:nvPr/>
        </p:nvSpPr>
        <p:spPr>
          <a:xfrm>
            <a:off x="0" y="0"/>
            <a:ext cx="12192000" cy="707886"/>
          </a:xfrm>
          <a:prstGeom prst="rect">
            <a:avLst/>
          </a:prstGeom>
          <a:noFill/>
        </p:spPr>
        <p:txBody>
          <a:bodyPr wrap="square" rtlCol="0">
            <a:spAutoFit/>
          </a:bodyPr>
          <a:lstStyle/>
          <a:p>
            <a:r>
              <a:rPr lang="en-US" sz="4000" b="1" dirty="0" smtClean="0"/>
              <a:t>Want to do something?</a:t>
            </a:r>
            <a:endParaRPr lang="en-US" sz="4000" b="1" dirty="0"/>
          </a:p>
        </p:txBody>
      </p:sp>
      <p:sp>
        <p:nvSpPr>
          <p:cNvPr id="11" name="Rectangle 10"/>
          <p:cNvSpPr/>
          <p:nvPr/>
        </p:nvSpPr>
        <p:spPr>
          <a:xfrm>
            <a:off x="232229" y="1045029"/>
            <a:ext cx="1770742"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226458" y="1560286"/>
            <a:ext cx="5174342"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233715" y="2046515"/>
            <a:ext cx="3875314"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238250" y="2522764"/>
            <a:ext cx="4994909"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233488" y="2991305"/>
            <a:ext cx="3148012"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24971" y="3513365"/>
            <a:ext cx="1457525"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24972" y="4478564"/>
            <a:ext cx="5407732"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24972" y="5450114"/>
            <a:ext cx="4738914"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18"/>
          <p:cNvSpPr>
            <a:spLocks noGrp="1"/>
          </p:cNvSpPr>
          <p:nvPr>
            <p:ph type="sldNum" sz="quarter" idx="12"/>
          </p:nvPr>
        </p:nvSpPr>
        <p:spPr/>
        <p:txBody>
          <a:bodyPr/>
          <a:lstStyle/>
          <a:p>
            <a:fld id="{388EDA0F-B584-43D9-ACE1-24CC665044D8}" type="slidenum">
              <a:rPr lang="en-US" smtClean="0"/>
              <a:pPr/>
              <a:t>55</a:t>
            </a:fld>
            <a:endParaRPr lang="en-US" dirty="0"/>
          </a:p>
        </p:txBody>
      </p:sp>
      <p:sp>
        <p:nvSpPr>
          <p:cNvPr id="20" name="Rectangle 19"/>
          <p:cNvSpPr/>
          <p:nvPr/>
        </p:nvSpPr>
        <p:spPr>
          <a:xfrm>
            <a:off x="224971" y="3975327"/>
            <a:ext cx="2201237"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18876" y="5956082"/>
            <a:ext cx="4738914"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90285" y="972457"/>
            <a:ext cx="6516915" cy="5509200"/>
          </a:xfrm>
          <a:prstGeom prst="rect">
            <a:avLst/>
          </a:prstGeom>
          <a:noFill/>
        </p:spPr>
        <p:txBody>
          <a:bodyPr wrap="square" rtlCol="0">
            <a:spAutoFit/>
          </a:bodyPr>
          <a:lstStyle/>
          <a:p>
            <a:r>
              <a:rPr lang="en-US" sz="3200" b="1" dirty="0" smtClean="0"/>
              <a:t>Connect!</a:t>
            </a:r>
          </a:p>
          <a:p>
            <a:r>
              <a:rPr lang="en-US" sz="3200" b="1" dirty="0" smtClean="0"/>
              <a:t>	Facebook: save RGV from LNG</a:t>
            </a:r>
          </a:p>
          <a:p>
            <a:r>
              <a:rPr lang="en-US" sz="3200" b="1" dirty="0" smtClean="0"/>
              <a:t>	saveRGVfromLNG.info</a:t>
            </a:r>
          </a:p>
          <a:p>
            <a:r>
              <a:rPr lang="en-US" sz="3200" b="1" dirty="0" smtClean="0"/>
              <a:t>	email: nolng4rgv@gmail.com</a:t>
            </a:r>
          </a:p>
          <a:p>
            <a:r>
              <a:rPr lang="en-US" sz="3200" b="1" dirty="0" smtClean="0"/>
              <a:t>	call: 956.410.0794</a:t>
            </a:r>
          </a:p>
          <a:p>
            <a:r>
              <a:rPr lang="en-US" sz="3200" b="1" dirty="0" smtClean="0"/>
              <a:t>Join us!</a:t>
            </a:r>
          </a:p>
          <a:p>
            <a:r>
              <a:rPr lang="en-US" sz="3200" b="1" dirty="0" smtClean="0"/>
              <a:t>Tell a friend</a:t>
            </a:r>
          </a:p>
          <a:p>
            <a:r>
              <a:rPr lang="en-US" sz="3200" b="1" dirty="0" smtClean="0"/>
              <a:t>Contact politicians and leaders</a:t>
            </a:r>
          </a:p>
          <a:p>
            <a:endParaRPr lang="en-US" sz="3200" b="1" dirty="0" smtClean="0"/>
          </a:p>
          <a:p>
            <a:r>
              <a:rPr lang="en-US" sz="3200" b="1" dirty="0" smtClean="0"/>
              <a:t>Ask Questions!</a:t>
            </a:r>
          </a:p>
          <a:p>
            <a:r>
              <a:rPr lang="en-US" sz="3200" b="1" dirty="0" smtClean="0"/>
              <a:t>Sierra Club – sierraclub.org</a:t>
            </a:r>
            <a:endParaRPr lang="en-US" sz="3200" b="1" dirty="0"/>
          </a:p>
        </p:txBody>
      </p:sp>
      <p:pic>
        <p:nvPicPr>
          <p:cNvPr id="22" name="~PP2350.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95282343"/>
      </p:ext>
    </p:extLst>
  </p:cSld>
  <p:clrMapOvr>
    <a:masterClrMapping/>
  </p:clrMapOvr>
  <p:transition advTm="2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 r="1" b="6966"/>
          <a:stretch/>
        </p:blipFill>
        <p:spPr>
          <a:xfrm>
            <a:off x="9524" y="639136"/>
            <a:ext cx="12182476" cy="6868569"/>
          </a:xfrm>
          <a:prstGeom prst="rect">
            <a:avLst/>
          </a:prstGeom>
          <a:effectLst/>
        </p:spPr>
      </p:pic>
      <p:sp>
        <p:nvSpPr>
          <p:cNvPr id="7" name="Rectangle 6"/>
          <p:cNvSpPr/>
          <p:nvPr/>
        </p:nvSpPr>
        <p:spPr>
          <a:xfrm>
            <a:off x="5833241" y="6858000"/>
            <a:ext cx="6358759" cy="441434"/>
          </a:xfrm>
          <a:prstGeom prst="rect">
            <a:avLst/>
          </a:prstGeom>
          <a:solidFill>
            <a:schemeClr val="bg1"/>
          </a:solidFill>
          <a:ln>
            <a:noFill/>
          </a:ln>
          <a:effectLst>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801710" y="6858000"/>
            <a:ext cx="6626772" cy="369332"/>
          </a:xfrm>
          <a:prstGeom prst="rect">
            <a:avLst/>
          </a:prstGeom>
          <a:noFill/>
          <a:ln>
            <a:noFill/>
          </a:ln>
        </p:spPr>
        <p:txBody>
          <a:bodyPr wrap="square" rtlCol="0">
            <a:spAutoFit/>
          </a:bodyPr>
          <a:lstStyle/>
          <a:p>
            <a:r>
              <a:rPr lang="en-US" dirty="0" smtClean="0">
                <a:effectLst>
                  <a:glow>
                    <a:schemeClr val="accent1">
                      <a:alpha val="99000"/>
                    </a:schemeClr>
                  </a:glow>
                  <a:reflection stA="99000" endPos="0" dist="50800" dir="5400000" sy="-100000" algn="bl" rotWithShape="0"/>
                </a:effectLst>
                <a:cs typeface="Browallia New" panose="020B0604020202020204" pitchFamily="34" charset="-34"/>
              </a:rPr>
              <a:t>Aftermath of the Skikda, Algeria LNG explosion, January 19, 2004</a:t>
            </a:r>
            <a:endParaRPr lang="en-US" dirty="0">
              <a:effectLst>
                <a:glow>
                  <a:schemeClr val="accent1">
                    <a:alpha val="99000"/>
                  </a:schemeClr>
                </a:glow>
                <a:reflection stA="99000" endPos="0" dist="50800" dir="5400000" sy="-100000" algn="bl" rotWithShape="0"/>
              </a:effectLst>
            </a:endParaRPr>
          </a:p>
        </p:txBody>
      </p:sp>
      <p:sp>
        <p:nvSpPr>
          <p:cNvPr id="9" name="TextBox 8"/>
          <p:cNvSpPr txBox="1"/>
          <p:nvPr/>
        </p:nvSpPr>
        <p:spPr>
          <a:xfrm>
            <a:off x="0" y="0"/>
            <a:ext cx="11616264" cy="707886"/>
          </a:xfrm>
          <a:prstGeom prst="rect">
            <a:avLst/>
          </a:prstGeom>
          <a:noFill/>
        </p:spPr>
        <p:txBody>
          <a:bodyPr wrap="square" rtlCol="0">
            <a:spAutoFit/>
          </a:bodyPr>
          <a:lstStyle/>
          <a:p>
            <a:r>
              <a:rPr lang="en-US" sz="4000" b="1" dirty="0" smtClean="0"/>
              <a:t>LNG: Any accident could be disastrous!</a:t>
            </a:r>
            <a:endParaRPr lang="en-US" sz="4000" b="1" dirty="0"/>
          </a:p>
        </p:txBody>
      </p:sp>
      <p:sp>
        <p:nvSpPr>
          <p:cNvPr id="8" name="Slide Number Placeholder 7"/>
          <p:cNvSpPr>
            <a:spLocks noGrp="1"/>
          </p:cNvSpPr>
          <p:nvPr>
            <p:ph type="sldNum" sz="quarter" idx="12"/>
          </p:nvPr>
        </p:nvSpPr>
        <p:spPr/>
        <p:txBody>
          <a:bodyPr/>
          <a:lstStyle/>
          <a:p>
            <a:fld id="{388EDA0F-B584-43D9-ACE1-24CC665044D8}" type="slidenum">
              <a:rPr lang="en-US" smtClean="0"/>
              <a:pPr/>
              <a:t>6</a:t>
            </a:fld>
            <a:endParaRPr lang="en-US" dirty="0"/>
          </a:p>
        </p:txBody>
      </p:sp>
      <p:pic>
        <p:nvPicPr>
          <p:cNvPr id="10" name="~PP116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14990684"/>
      </p:ext>
    </p:extLst>
  </p:cSld>
  <p:clrMapOvr>
    <a:masterClrMapping/>
  </p:clrMapOvr>
  <p:transition advTm="20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SERIOUS </a:t>
            </a:r>
            <a:r>
              <a:rPr lang="en-US" dirty="0" smtClean="0"/>
              <a:t>DANGERS have not </a:t>
            </a:r>
            <a:r>
              <a:rPr lang="en-US" dirty="0" smtClean="0"/>
              <a:t>adequately CONSIDERED by those funding LNG and FLNG! </a:t>
            </a:r>
            <a:endParaRPr lang="en-US" dirty="0"/>
          </a:p>
        </p:txBody>
      </p:sp>
      <p:sp>
        <p:nvSpPr>
          <p:cNvPr id="3" name="Content Placeholder 2"/>
          <p:cNvSpPr>
            <a:spLocks noGrp="1"/>
          </p:cNvSpPr>
          <p:nvPr>
            <p:ph sz="half" idx="1"/>
          </p:nvPr>
        </p:nvSpPr>
        <p:spPr>
          <a:xfrm>
            <a:off x="838200" y="1825625"/>
            <a:ext cx="5181600" cy="4850946"/>
          </a:xfrm>
        </p:spPr>
        <p:txBody>
          <a:bodyPr/>
          <a:lstStyle/>
          <a:p>
            <a:r>
              <a:rPr lang="en-US" dirty="0" smtClean="0"/>
              <a:t>What prominent disasters have occurred recently? Will it really “never happen again,” given human imperfections, and the massive risks involved?</a:t>
            </a:r>
          </a:p>
          <a:p>
            <a:r>
              <a:rPr lang="en-US" dirty="0" smtClean="0"/>
              <a:t>And what of the SECURITY ISSUES, even with the FLOATING LNG?  Has their banker and insurance company not heard about PIRATES (Somalis?)  Even a huge vessel like this can be boarded or disabled.</a:t>
            </a:r>
            <a:endParaRPr lang="en-US" dirty="0"/>
          </a:p>
        </p:txBody>
      </p:sp>
      <p:sp>
        <p:nvSpPr>
          <p:cNvPr id="4" name="Content Placeholder 3"/>
          <p:cNvSpPr>
            <a:spLocks noGrp="1"/>
          </p:cNvSpPr>
          <p:nvPr>
            <p:ph sz="half" idx="2"/>
          </p:nvPr>
        </p:nvSpPr>
        <p:spPr/>
        <p:txBody>
          <a:bodyPr/>
          <a:lstStyle/>
          <a:p>
            <a:r>
              <a:rPr lang="en-US" dirty="0" smtClean="0">
                <a:hlinkClick r:id="rId2"/>
              </a:rPr>
              <a:t>http://www.timrileylaw.com/LNG.htm</a:t>
            </a:r>
            <a:endParaRPr lang="en-US" dirty="0" smtClean="0"/>
          </a:p>
          <a:p>
            <a:r>
              <a:rPr lang="en-US" dirty="0" smtClean="0"/>
              <a:t>Not only the long term environmental harms and disasters, but also short term issues plague this whole fossil fuel technology seen as “transitional,” ... And so ... Why throw “good money after bad?”</a:t>
            </a:r>
          </a:p>
          <a:p>
            <a:r>
              <a:rPr lang="en-US" dirty="0" smtClean="0"/>
              <a:t>Go STRAIGHT to RENEWABLES! </a:t>
            </a:r>
            <a:endParaRPr lang="en-US" dirty="0"/>
          </a:p>
        </p:txBody>
      </p:sp>
      <p:sp>
        <p:nvSpPr>
          <p:cNvPr id="5" name="Slide Number Placeholder 4"/>
          <p:cNvSpPr>
            <a:spLocks noGrp="1"/>
          </p:cNvSpPr>
          <p:nvPr>
            <p:ph type="sldNum" sz="quarter" idx="12"/>
          </p:nvPr>
        </p:nvSpPr>
        <p:spPr/>
        <p:txBody>
          <a:bodyPr/>
          <a:lstStyle/>
          <a:p>
            <a:fld id="{388EDA0F-B584-43D9-ACE1-24CC665044D8}" type="slidenum">
              <a:rPr lang="en-US" smtClean="0"/>
              <a:pPr/>
              <a:t>7</a:t>
            </a:fld>
            <a:endParaRPr lang="en-US" dirty="0"/>
          </a:p>
        </p:txBody>
      </p:sp>
    </p:spTree>
  </p:cSld>
  <p:clrMapOvr>
    <a:masterClrMapping/>
  </p:clrMapOvr>
  <p:transition advTm="72711"/>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4461"/>
          <a:stretch/>
        </p:blipFill>
        <p:spPr>
          <a:xfrm>
            <a:off x="0" y="-1"/>
            <a:ext cx="12192000" cy="6858001"/>
          </a:xfrm>
          <a:prstGeom prst="rect">
            <a:avLst/>
          </a:prstGeom>
          <a:effectLst/>
        </p:spPr>
      </p:pic>
      <p:sp>
        <p:nvSpPr>
          <p:cNvPr id="10" name="Rectangle 9"/>
          <p:cNvSpPr/>
          <p:nvPr/>
        </p:nvSpPr>
        <p:spPr>
          <a:xfrm>
            <a:off x="0" y="0"/>
            <a:ext cx="12192000" cy="614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0"/>
            <a:ext cx="11616264" cy="707886"/>
          </a:xfrm>
          <a:prstGeom prst="rect">
            <a:avLst/>
          </a:prstGeom>
          <a:noFill/>
        </p:spPr>
        <p:txBody>
          <a:bodyPr wrap="square" rtlCol="0">
            <a:spAutoFit/>
          </a:bodyPr>
          <a:lstStyle/>
          <a:p>
            <a:pPr>
              <a:tabLst>
                <a:tab pos="6457950" algn="l"/>
              </a:tabLst>
            </a:pPr>
            <a:r>
              <a:rPr lang="en-US" sz="4000" b="1" dirty="0" smtClean="0"/>
              <a:t>What are the dangers?</a:t>
            </a:r>
            <a:endParaRPr lang="en-US" sz="4000" b="1" dirty="0"/>
          </a:p>
        </p:txBody>
      </p:sp>
      <p:sp>
        <p:nvSpPr>
          <p:cNvPr id="5" name="Slide Number Placeholder 4"/>
          <p:cNvSpPr>
            <a:spLocks noGrp="1"/>
          </p:cNvSpPr>
          <p:nvPr>
            <p:ph type="sldNum" sz="quarter" idx="12"/>
          </p:nvPr>
        </p:nvSpPr>
        <p:spPr/>
        <p:txBody>
          <a:bodyPr/>
          <a:lstStyle/>
          <a:p>
            <a:fld id="{388EDA0F-B584-43D9-ACE1-24CC665044D8}" type="slidenum">
              <a:rPr lang="en-US" smtClean="0"/>
              <a:pPr/>
              <a:t>8</a:t>
            </a:fld>
            <a:endParaRPr lang="en-US" dirty="0"/>
          </a:p>
        </p:txBody>
      </p:sp>
    </p:spTree>
    <p:extLst>
      <p:ext uri="{BB962C8B-B14F-4D97-AF65-F5344CB8AC3E}">
        <p14:creationId xmlns:p14="http://schemas.microsoft.com/office/powerpoint/2010/main" val="1890615317"/>
      </p:ext>
    </p:extLst>
  </p:cSld>
  <p:clrMapOvr>
    <a:masterClrMapping/>
  </p:clrMapOvr>
  <p:transition advTm="5101"/>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0246"/>
          <a:stretch/>
        </p:blipFill>
        <p:spPr>
          <a:xfrm>
            <a:off x="0" y="731580"/>
            <a:ext cx="12192000" cy="7300864"/>
          </a:xfrm>
          <a:prstGeom prst="rect">
            <a:avLst/>
          </a:prstGeom>
        </p:spPr>
      </p:pic>
      <p:sp>
        <p:nvSpPr>
          <p:cNvPr id="10" name="TextBox 9"/>
          <p:cNvSpPr txBox="1"/>
          <p:nvPr/>
        </p:nvSpPr>
        <p:spPr>
          <a:xfrm>
            <a:off x="91148" y="746960"/>
            <a:ext cx="6204857" cy="954107"/>
          </a:xfrm>
          <a:prstGeom prst="rect">
            <a:avLst/>
          </a:prstGeom>
          <a:noFill/>
        </p:spPr>
        <p:txBody>
          <a:bodyPr wrap="square" rtlCol="0">
            <a:spAutoFit/>
          </a:bodyPr>
          <a:lstStyle/>
          <a:p>
            <a:r>
              <a:rPr lang="en-US" sz="3200" dirty="0" smtClean="0">
                <a:solidFill>
                  <a:schemeClr val="bg1"/>
                </a:solidFill>
                <a:effectLst>
                  <a:glow>
                    <a:schemeClr val="accent1">
                      <a:alpha val="99000"/>
                    </a:schemeClr>
                  </a:glow>
                  <a:reflection stA="99000" endPos="0" dist="50800" dir="5400000" sy="-100000" algn="bl" rotWithShape="0"/>
                </a:effectLst>
                <a:latin typeface="Franklin Gothic Medium" panose="020B0603020102020204" pitchFamily="34" charset="0"/>
                <a:cs typeface="Browallia New" panose="020B0604020202020204" pitchFamily="34" charset="-34"/>
              </a:rPr>
              <a:t>Natural Gas Pipeline</a:t>
            </a:r>
            <a:endParaRPr lang="en-US" sz="3200" dirty="0" smtClean="0">
              <a:solidFill>
                <a:schemeClr val="bg1"/>
              </a:solidFill>
              <a:effectLst>
                <a:glow>
                  <a:schemeClr val="accent1">
                    <a:alpha val="99000"/>
                  </a:schemeClr>
                </a:glow>
                <a:reflection stA="99000" endPos="0" dist="50800" dir="5400000" sy="-100000" algn="bl" rotWithShape="0"/>
              </a:effectLst>
            </a:endParaRPr>
          </a:p>
          <a:p>
            <a:r>
              <a:rPr lang="en-US" sz="2400" dirty="0" smtClean="0">
                <a:solidFill>
                  <a:schemeClr val="bg1"/>
                </a:solidFill>
                <a:effectLst>
                  <a:glow>
                    <a:schemeClr val="accent1">
                      <a:alpha val="99000"/>
                    </a:schemeClr>
                  </a:glow>
                  <a:reflection stA="99000" endPos="0" dist="50800" dir="5400000" sy="-100000" algn="bl" rotWithShape="0"/>
                </a:effectLst>
                <a:latin typeface="Franklin Gothic Medium" panose="020B0603020102020204" pitchFamily="34" charset="0"/>
                <a:cs typeface="Browallia New" panose="020B0604020202020204" pitchFamily="34" charset="-34"/>
              </a:rPr>
              <a:t>Knifely, Kentucky </a:t>
            </a:r>
          </a:p>
        </p:txBody>
      </p:sp>
      <p:sp>
        <p:nvSpPr>
          <p:cNvPr id="11" name="TextBox 10"/>
          <p:cNvSpPr txBox="1"/>
          <p:nvPr/>
        </p:nvSpPr>
        <p:spPr>
          <a:xfrm>
            <a:off x="0" y="0"/>
            <a:ext cx="11616264" cy="707886"/>
          </a:xfrm>
          <a:prstGeom prst="rect">
            <a:avLst/>
          </a:prstGeom>
          <a:noFill/>
        </p:spPr>
        <p:txBody>
          <a:bodyPr wrap="square" rtlCol="0">
            <a:spAutoFit/>
          </a:bodyPr>
          <a:lstStyle/>
          <a:p>
            <a:r>
              <a:rPr lang="en-US" sz="4000" b="1" dirty="0" smtClean="0"/>
              <a:t>Natural Gas Disasters in the US in 2014</a:t>
            </a:r>
            <a:endParaRPr lang="en-US" sz="4000" b="1" dirty="0"/>
          </a:p>
        </p:txBody>
      </p:sp>
      <p:sp>
        <p:nvSpPr>
          <p:cNvPr id="5" name="Slide Number Placeholder 4"/>
          <p:cNvSpPr>
            <a:spLocks noGrp="1"/>
          </p:cNvSpPr>
          <p:nvPr>
            <p:ph type="sldNum" sz="quarter" idx="12"/>
          </p:nvPr>
        </p:nvSpPr>
        <p:spPr/>
        <p:txBody>
          <a:bodyPr/>
          <a:lstStyle/>
          <a:p>
            <a:fld id="{388EDA0F-B584-43D9-ACE1-24CC665044D8}" type="slidenum">
              <a:rPr lang="en-US" smtClean="0"/>
              <a:pPr/>
              <a:t>9</a:t>
            </a:fld>
            <a:endParaRPr lang="en-US" dirty="0"/>
          </a:p>
        </p:txBody>
      </p:sp>
      <p:pic>
        <p:nvPicPr>
          <p:cNvPr id="6" name="~PP3122.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70809290"/>
      </p:ext>
    </p:extLst>
  </p:cSld>
  <p:clrMapOvr>
    <a:masterClrMapping/>
  </p:clrMapOvr>
  <p:transition advTm="9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5039</TotalTime>
  <Words>3137</Words>
  <Application>Microsoft Macintosh PowerPoint</Application>
  <PresentationFormat>Widescreen</PresentationFormat>
  <Paragraphs>312</Paragraphs>
  <Slides>55</Slides>
  <Notes>14</Notes>
  <HiddenSlides>0</HiddenSlides>
  <MMClips>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2" baseType="lpstr">
      <vt:lpstr>Browallia New</vt:lpstr>
      <vt:lpstr>Calibri</vt:lpstr>
      <vt:lpstr>Calibri Light</vt:lpstr>
      <vt:lpstr>Franklin Gothic Medium</vt:lpstr>
      <vt:lpstr>Arial</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SERIOUS DANGERS have not adequately CONSIDERED by those funding LNG and FLNG!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of 04.2015, Annova and TX LNG were seeking FERC* permits. 11.2017, 3 left.</vt:lpstr>
      <vt:lpstr>So, how does the GAS get to the LNG Facility, whether floating or in Port of B’ville?</vt:lpstr>
      <vt:lpstr>PowerPoint Presentation</vt:lpstr>
      <vt:lpstr>PowerPoint Presentation</vt:lpstr>
      <vt:lpstr>Scientific Consensus, as with Climate Change, shows fracking hurts air, water Quality and endangers the public health</vt:lpstr>
      <vt:lpstr>PowerPoint Presentation</vt:lpstr>
      <vt:lpstr>“Hey, guys,... I’m from Cleveland, city of “the River that Burned” (1960s)... And so:</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Stefanie Herweck</dc:creator>
  <cp:lastModifiedBy>sarah merrill</cp:lastModifiedBy>
  <cp:revision>345</cp:revision>
  <cp:lastPrinted>2017-11-07T00:30:14Z</cp:lastPrinted>
  <dcterms:created xsi:type="dcterms:W3CDTF">2014-07-06T18:00:00Z</dcterms:created>
  <dcterms:modified xsi:type="dcterms:W3CDTF">2017-11-07T05:38:02Z</dcterms:modified>
</cp:coreProperties>
</file>